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76" r:id="rId4"/>
    <p:sldId id="283" r:id="rId5"/>
    <p:sldId id="280" r:id="rId6"/>
    <p:sldId id="309" r:id="rId7"/>
    <p:sldId id="311" r:id="rId8"/>
    <p:sldId id="258" r:id="rId9"/>
    <p:sldId id="267" r:id="rId10"/>
    <p:sldId id="316" r:id="rId11"/>
    <p:sldId id="317" r:id="rId12"/>
    <p:sldId id="282" r:id="rId13"/>
    <p:sldId id="296" r:id="rId14"/>
    <p:sldId id="310" r:id="rId15"/>
    <p:sldId id="285" r:id="rId16"/>
    <p:sldId id="286" r:id="rId17"/>
    <p:sldId id="292" r:id="rId18"/>
    <p:sldId id="293" r:id="rId19"/>
    <p:sldId id="271" r:id="rId20"/>
    <p:sldId id="305" r:id="rId21"/>
    <p:sldId id="279" r:id="rId22"/>
    <p:sldId id="287" r:id="rId23"/>
    <p:sldId id="315" r:id="rId24"/>
    <p:sldId id="314" r:id="rId25"/>
    <p:sldId id="294" r:id="rId26"/>
    <p:sldId id="313" r:id="rId27"/>
    <p:sldId id="295" r:id="rId28"/>
    <p:sldId id="297" r:id="rId29"/>
    <p:sldId id="298" r:id="rId30"/>
    <p:sldId id="307" r:id="rId31"/>
    <p:sldId id="308" r:id="rId32"/>
    <p:sldId id="299" r:id="rId33"/>
    <p:sldId id="306" r:id="rId34"/>
    <p:sldId id="262" r:id="rId35"/>
    <p:sldId id="263" r:id="rId36"/>
    <p:sldId id="278" r:id="rId37"/>
    <p:sldId id="268" r:id="rId38"/>
    <p:sldId id="265" r:id="rId39"/>
    <p:sldId id="291" r:id="rId40"/>
    <p:sldId id="312" r:id="rId41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B9CD5"/>
    <a:srgbClr val="EE7D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570"/>
    <p:restoredTop sz="96327"/>
  </p:normalViewPr>
  <p:slideViewPr>
    <p:cSldViewPr snapToGrid="0">
      <p:cViewPr>
        <p:scale>
          <a:sx n="127" d="100"/>
          <a:sy n="127" d="100"/>
        </p:scale>
        <p:origin x="344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7D60D7-60A5-4D0A-EED7-E4E27C0B69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19FC73B-22FA-4F2E-42D0-42BB56B3A2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385F159-7C32-D282-2A57-DD7B5653C2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0D374-99C0-3D4C-8D24-31F923E46EF0}" type="datetimeFigureOut">
              <a:rPr kumimoji="1" lang="ko-Kore-KR" altLang="en-US" smtClean="0"/>
              <a:t>2023. 7. 13.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9954397-9D14-8032-2093-5F975FAE17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BBB0902-569E-7332-CB26-E05BBE525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CCF4C-046D-DB4B-926F-1653408BFF8A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712681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928B96-A0EC-60FF-1DF2-0973D58C7B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4491021-F878-44D1-E8E1-EAA2E2A286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DF930CA-C07C-B8CD-28BB-07C8519DA4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0D374-99C0-3D4C-8D24-31F923E46EF0}" type="datetimeFigureOut">
              <a:rPr kumimoji="1" lang="ko-Kore-KR" altLang="en-US" smtClean="0"/>
              <a:t>2023. 7. 13.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98CEDEC-3F0F-EA94-6501-19B79383E4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E3FB858-1369-EF60-B446-BE28F3BF3E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CCF4C-046D-DB4B-926F-1653408BFF8A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7044052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1C03836-1787-5DBD-988B-200DADC7DE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8665AAF-B0EB-BFEB-48B7-1B6FB1448D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965E702-759D-FAE6-7BCB-DDD622C335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0D374-99C0-3D4C-8D24-31F923E46EF0}" type="datetimeFigureOut">
              <a:rPr kumimoji="1" lang="ko-Kore-KR" altLang="en-US" smtClean="0"/>
              <a:t>2023. 7. 13.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3D38AA2-D073-FFFB-6C0C-0C2A1A7100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1B0A6BC-D474-CC47-1756-53E5126A2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CCF4C-046D-DB4B-926F-1653408BFF8A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7738005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B1484E-F700-90FC-C04F-BA22C6F3B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4578692-1902-37CB-C4AA-B7AA4101A7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0343982-5F7A-6AED-F7AD-47FD0570AE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0D374-99C0-3D4C-8D24-31F923E46EF0}" type="datetimeFigureOut">
              <a:rPr kumimoji="1" lang="ko-Kore-KR" altLang="en-US" smtClean="0"/>
              <a:t>2023. 7. 13.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7D3B9C5-DE5F-3DA5-99AF-C28276F0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F401FA1-E0B0-66AE-EC26-6F7D64CE0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CCF4C-046D-DB4B-926F-1653408BFF8A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500949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69BB8B-AF58-F4B7-EAE0-9E72880F65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487558D-2376-3900-F6E9-CBCC10E9B7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526F0D6-7672-C68F-AA9F-C149C73C7F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0D374-99C0-3D4C-8D24-31F923E46EF0}" type="datetimeFigureOut">
              <a:rPr kumimoji="1" lang="ko-Kore-KR" altLang="en-US" smtClean="0"/>
              <a:t>2023. 7. 13.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814031D-57F3-3D79-1889-D783A4502B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3212BB-6EA4-6977-1BD0-1C8215757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CCF4C-046D-DB4B-926F-1653408BFF8A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8238170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6E878A-A2C4-D1BB-99DC-F491237BE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4F74095-5F54-067D-0229-29F2B1525F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6BE59C3-912A-31F0-A2EB-0F52C85061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04D2F60-2FA4-6FD9-632E-39B64F54E0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0D374-99C0-3D4C-8D24-31F923E46EF0}" type="datetimeFigureOut">
              <a:rPr kumimoji="1" lang="ko-Kore-KR" altLang="en-US" smtClean="0"/>
              <a:t>2023. 7. 13.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67344C0-C8F9-70FC-6AB5-65755D8240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7859EC1-150C-DCCC-65D3-137803721F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CCF4C-046D-DB4B-926F-1653408BFF8A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527049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8F9E3B-A647-32C5-AB80-8197999F57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91ECCD9-1021-6008-F7B0-42F0A49305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67D7858-9BD9-3B1E-A5C4-D24D6563F3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644B623-2BF8-A690-3367-15E8CC3BD7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7370700-2446-B33F-3184-388DBEEDE93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DAD41F9-B3A4-B063-E8F7-142F815290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0D374-99C0-3D4C-8D24-31F923E46EF0}" type="datetimeFigureOut">
              <a:rPr kumimoji="1" lang="ko-Kore-KR" altLang="en-US" smtClean="0"/>
              <a:t>2023. 7. 13.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EC47994-88DD-8DC8-5F25-03E6787AA0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BC1A679-CE2E-53F8-A3F6-C32E759CC0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CCF4C-046D-DB4B-926F-1653408BFF8A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164841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8C249D-8830-6BB6-99EF-C13F76213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7C5B70F-980E-2697-314D-1A53141B19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0D374-99C0-3D4C-8D24-31F923E46EF0}" type="datetimeFigureOut">
              <a:rPr kumimoji="1" lang="ko-Kore-KR" altLang="en-US" smtClean="0"/>
              <a:t>2023. 7. 13.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D03DD4F-B6DB-D842-55E8-779C489F88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148862B-FE7F-CF43-B11A-38C369CBC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CCF4C-046D-DB4B-926F-1653408BFF8A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439176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2076F96-84E7-AC41-EDB3-1DCCD48074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0D374-99C0-3D4C-8D24-31F923E46EF0}" type="datetimeFigureOut">
              <a:rPr kumimoji="1" lang="ko-Kore-KR" altLang="en-US" smtClean="0"/>
              <a:t>2023. 7. 13.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A5C955F-A0B1-D6A0-8130-0010B709CD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2C62566-419B-3ED7-C8BE-EC71CC9D8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CCF4C-046D-DB4B-926F-1653408BFF8A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242028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785211-F225-1DD7-885F-DB87280D25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FBEA1F6-64AE-3049-7120-ECEA2299AB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DBA22A3-7BF8-E234-8AF9-A1F7EF0782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701559F-41A6-7462-D0C8-B2B27D625B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0D374-99C0-3D4C-8D24-31F923E46EF0}" type="datetimeFigureOut">
              <a:rPr kumimoji="1" lang="ko-Kore-KR" altLang="en-US" smtClean="0"/>
              <a:t>2023. 7. 13.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C25CB3F-FD2F-D760-3639-A5F4144035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67E3A98-F7A6-6C1B-83DE-8FA4E5BEC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CCF4C-046D-DB4B-926F-1653408BFF8A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725988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03CE68-F00F-DE68-B819-EC9AA488AC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E2B00FA-5E45-60EB-196A-96FE339E9C4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94CD154-535F-506E-ECD9-8001310D37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D846D77-9249-3117-2412-C582594E3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0D374-99C0-3D4C-8D24-31F923E46EF0}" type="datetimeFigureOut">
              <a:rPr kumimoji="1" lang="ko-Kore-KR" altLang="en-US" smtClean="0"/>
              <a:t>2023. 7. 13.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3068E9E-CBED-EC67-2A36-7EF3EA2D87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08784B3-1DAA-E87B-50CA-6D3CC6BD2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CCF4C-046D-DB4B-926F-1653408BFF8A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039666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2694479-7D2D-5F37-6899-6534E34695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84EC912-FEED-C4D0-08C6-F7B68A585F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731E145-81EC-854C-611E-9177636F5B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10D374-99C0-3D4C-8D24-31F923E46EF0}" type="datetimeFigureOut">
              <a:rPr kumimoji="1" lang="ko-Kore-KR" altLang="en-US" smtClean="0"/>
              <a:t>2023. 7. 13.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0F42F4A-25D0-31B9-540F-443A46BD0D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51EB724-746E-2D15-C756-9EAA3170FC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0CCF4C-046D-DB4B-926F-1653408BFF8A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793487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5.emf"/><Relationship Id="rId7" Type="http://schemas.openxmlformats.org/officeDocument/2006/relationships/image" Target="../media/image3.svg"/><Relationship Id="rId2" Type="http://schemas.openxmlformats.org/officeDocument/2006/relationships/package" Target="../embeddings/Microsoft_Excel_____.xlsx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11" Type="http://schemas.openxmlformats.org/officeDocument/2006/relationships/image" Target="../media/image5.svg"/><Relationship Id="rId5" Type="http://schemas.openxmlformats.org/officeDocument/2006/relationships/image" Target="../media/image14.svg"/><Relationship Id="rId10" Type="http://schemas.openxmlformats.org/officeDocument/2006/relationships/image" Target="../media/image4.png"/><Relationship Id="rId4" Type="http://schemas.openxmlformats.org/officeDocument/2006/relationships/image" Target="../media/image13.png"/><Relationship Id="rId9" Type="http://schemas.openxmlformats.org/officeDocument/2006/relationships/image" Target="../media/image7.sv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6.emf"/><Relationship Id="rId7" Type="http://schemas.openxmlformats.org/officeDocument/2006/relationships/image" Target="../media/image3.svg"/><Relationship Id="rId2" Type="http://schemas.openxmlformats.org/officeDocument/2006/relationships/package" Target="../embeddings/Microsoft_Excel_____1.xlsx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11" Type="http://schemas.openxmlformats.org/officeDocument/2006/relationships/image" Target="../media/image5.svg"/><Relationship Id="rId5" Type="http://schemas.openxmlformats.org/officeDocument/2006/relationships/image" Target="../media/image14.svg"/><Relationship Id="rId10" Type="http://schemas.openxmlformats.org/officeDocument/2006/relationships/image" Target="../media/image4.png"/><Relationship Id="rId4" Type="http://schemas.openxmlformats.org/officeDocument/2006/relationships/image" Target="../media/image13.png"/><Relationship Id="rId9" Type="http://schemas.openxmlformats.org/officeDocument/2006/relationships/image" Target="../media/image7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10" Type="http://schemas.openxmlformats.org/officeDocument/2006/relationships/image" Target="../media/image5.svg"/><Relationship Id="rId4" Type="http://schemas.openxmlformats.org/officeDocument/2006/relationships/image" Target="../media/image31.png"/><Relationship Id="rId9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5.svg"/><Relationship Id="rId7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5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3.svg"/><Relationship Id="rId7" Type="http://schemas.openxmlformats.org/officeDocument/2006/relationships/image" Target="../media/image5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3.svg"/><Relationship Id="rId7" Type="http://schemas.openxmlformats.org/officeDocument/2006/relationships/image" Target="../media/image5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Relationship Id="rId9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0.png"/><Relationship Id="rId7" Type="http://schemas.openxmlformats.org/officeDocument/2006/relationships/image" Target="../media/image5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Relationship Id="rId9" Type="http://schemas.openxmlformats.org/officeDocument/2006/relationships/image" Target="../media/image7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9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9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5.svg"/><Relationship Id="rId7" Type="http://schemas.openxmlformats.org/officeDocument/2006/relationships/image" Target="../media/image3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Relationship Id="rId9" Type="http://schemas.openxmlformats.org/officeDocument/2006/relationships/image" Target="../media/image7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5.emf"/><Relationship Id="rId7" Type="http://schemas.openxmlformats.org/officeDocument/2006/relationships/image" Target="../media/image3.svg"/><Relationship Id="rId2" Type="http://schemas.openxmlformats.org/officeDocument/2006/relationships/package" Target="../embeddings/Microsoft_Excel_____.xlsx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11" Type="http://schemas.openxmlformats.org/officeDocument/2006/relationships/image" Target="../media/image5.svg"/><Relationship Id="rId5" Type="http://schemas.openxmlformats.org/officeDocument/2006/relationships/image" Target="../media/image14.svg"/><Relationship Id="rId10" Type="http://schemas.openxmlformats.org/officeDocument/2006/relationships/image" Target="../media/image4.png"/><Relationship Id="rId4" Type="http://schemas.openxmlformats.org/officeDocument/2006/relationships/image" Target="../media/image13.png"/><Relationship Id="rId9" Type="http://schemas.openxmlformats.org/officeDocument/2006/relationships/image" Target="../media/image7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147F26-24CB-B2B0-1918-C90E592705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50086" y="2003754"/>
            <a:ext cx="8891827" cy="1425246"/>
          </a:xfrm>
        </p:spPr>
        <p:txBody>
          <a:bodyPr>
            <a:normAutofit/>
          </a:bodyPr>
          <a:lstStyle/>
          <a:p>
            <a:r>
              <a:rPr kumimoji="1" lang="en-US" altLang="ko-Kore-KR" sz="4000" dirty="0">
                <a:latin typeface="Arial Nova" panose="020F0502020204030204" pitchFamily="34" charset="0"/>
              </a:rPr>
              <a:t>Identifying synthetic anti-metastasis gene pairs from TCGA</a:t>
            </a:r>
            <a:endParaRPr kumimoji="1" lang="ko-Kore-KR" altLang="en-US" sz="4000" dirty="0">
              <a:latin typeface="Arial Nova" panose="020F0502020204030204" pitchFamily="34" charset="0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9BB323E-B196-3971-472B-6D4567F131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229899"/>
            <a:ext cx="9144000" cy="840702"/>
          </a:xfrm>
        </p:spPr>
        <p:txBody>
          <a:bodyPr>
            <a:normAutofit/>
          </a:bodyPr>
          <a:lstStyle/>
          <a:p>
            <a:r>
              <a:rPr kumimoji="1" lang="en-US" altLang="ko-Kore-KR" sz="2000" dirty="0">
                <a:latin typeface="Arial Nova" panose="020B0504020202020204" pitchFamily="34" charset="0"/>
              </a:rPr>
              <a:t>2023. 07. 22</a:t>
            </a:r>
          </a:p>
          <a:p>
            <a:r>
              <a:rPr kumimoji="1" lang="en-US" altLang="ko-Kore-KR" sz="2000" dirty="0" err="1">
                <a:latin typeface="Arial Nova" panose="020B0504020202020204" pitchFamily="34" charset="0"/>
              </a:rPr>
              <a:t>Seongsu</a:t>
            </a:r>
            <a:r>
              <a:rPr kumimoji="1" lang="en-US" altLang="ko-Kore-KR" sz="2000" dirty="0">
                <a:latin typeface="Arial Nova" panose="020B0504020202020204" pitchFamily="34" charset="0"/>
              </a:rPr>
              <a:t> Lim</a:t>
            </a:r>
            <a:endParaRPr kumimoji="1" lang="ko-Kore-KR" altLang="en-US" sz="2000" dirty="0">
              <a:latin typeface="Arial Nova" panose="020B05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03203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7FD48C-AC40-0297-AE08-2689C105B8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580768"/>
          </a:xfrm>
        </p:spPr>
        <p:txBody>
          <a:bodyPr>
            <a:normAutofit/>
          </a:bodyPr>
          <a:lstStyle/>
          <a:p>
            <a:r>
              <a:rPr kumimoji="1" lang="en-US" altLang="ko-Kore-KR" sz="2000" dirty="0">
                <a:latin typeface="Arial Nova" panose="020B0504020202020204" pitchFamily="34" charset="0"/>
              </a:rPr>
              <a:t>Data | TCGA MC3 Project </a:t>
            </a:r>
            <a:r>
              <a:rPr kumimoji="1" lang="en-US" altLang="ko-Kore-KR" sz="2000" dirty="0" err="1">
                <a:latin typeface="Arial Nova" panose="020B0504020202020204" pitchFamily="34" charset="0"/>
              </a:rPr>
              <a:t>maf</a:t>
            </a:r>
            <a:r>
              <a:rPr kumimoji="1" lang="en-US" altLang="ko-Kore-KR" sz="2000" dirty="0">
                <a:latin typeface="Arial Nova" panose="020B0504020202020204" pitchFamily="34" charset="0"/>
              </a:rPr>
              <a:t> file &amp; TCGA clinical data </a:t>
            </a:r>
            <a:endParaRPr kumimoji="1" lang="ko-Kore-KR" altLang="en-US" sz="2000" dirty="0">
              <a:latin typeface="Arial Nova" panose="020B0504020202020204" pitchFamily="34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8DA103F-F9CA-A5FA-D78D-9B7F2093F4DD}"/>
              </a:ext>
            </a:extLst>
          </p:cNvPr>
          <p:cNvSpPr/>
          <p:nvPr/>
        </p:nvSpPr>
        <p:spPr>
          <a:xfrm>
            <a:off x="0" y="534173"/>
            <a:ext cx="12192000" cy="135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A689FA1-3BA0-BD25-B75A-97B6F0A50AE5}"/>
              </a:ext>
            </a:extLst>
          </p:cNvPr>
          <p:cNvSpPr txBox="1"/>
          <p:nvPr/>
        </p:nvSpPr>
        <p:spPr>
          <a:xfrm>
            <a:off x="5007374" y="851232"/>
            <a:ext cx="32681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Table 1. Data statistics for 33 cancer types</a:t>
            </a:r>
            <a:endParaRPr kumimoji="1" lang="en-US" altLang="ko-Kore-KR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EB880C6-0881-3B67-7CA9-EA2A9E14F013}"/>
              </a:ext>
            </a:extLst>
          </p:cNvPr>
          <p:cNvSpPr txBox="1"/>
          <p:nvPr/>
        </p:nvSpPr>
        <p:spPr>
          <a:xfrm>
            <a:off x="8513837" y="1289635"/>
            <a:ext cx="34895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Table 2. Data statistics of input data (after)</a:t>
            </a:r>
            <a:endParaRPr kumimoji="1" lang="en-US" altLang="ko-Kore-KR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8" name="개체 7">
            <a:extLst>
              <a:ext uri="{FF2B5EF4-FFF2-40B4-BE49-F238E27FC236}">
                <a16:creationId xmlns:a16="http://schemas.microsoft.com/office/drawing/2014/main" id="{6B46A816-FA21-6764-01AC-D2FF05FBCFB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980045" y="1138238"/>
          <a:ext cx="3270250" cy="5418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워크시트" r:id="rId2" imgW="5067300" imgH="8394700" progId="Excel.Sheet.12">
                  <p:embed/>
                </p:oleObj>
              </mc:Choice>
              <mc:Fallback>
                <p:oleObj name="워크시트" r:id="rId2" imgW="5067300" imgH="8394700" progId="Excel.Sheet.12">
                  <p:embed/>
                  <p:pic>
                    <p:nvPicPr>
                      <p:cNvPr id="8" name="개체 7">
                        <a:extLst>
                          <a:ext uri="{FF2B5EF4-FFF2-40B4-BE49-F238E27FC236}">
                            <a16:creationId xmlns:a16="http://schemas.microsoft.com/office/drawing/2014/main" id="{6B46A816-FA21-6764-01AC-D2FF05FBCFB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980045" y="1138238"/>
                        <a:ext cx="3270250" cy="5418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D8FFE37D-10F4-1C71-6188-2732AC6D6C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1926424"/>
              </p:ext>
            </p:extLst>
          </p:nvPr>
        </p:nvGraphicFramePr>
        <p:xfrm>
          <a:off x="8439758" y="1574909"/>
          <a:ext cx="3637666" cy="4152687"/>
        </p:xfrm>
        <a:graphic>
          <a:graphicData uri="http://schemas.openxmlformats.org/drawingml/2006/table">
            <a:tbl>
              <a:tblPr/>
              <a:tblGrid>
                <a:gridCol w="880483">
                  <a:extLst>
                    <a:ext uri="{9D8B030D-6E8A-4147-A177-3AD203B41FA5}">
                      <a16:colId xmlns:a16="http://schemas.microsoft.com/office/drawing/2014/main" val="3415060279"/>
                    </a:ext>
                  </a:extLst>
                </a:gridCol>
                <a:gridCol w="551436">
                  <a:extLst>
                    <a:ext uri="{9D8B030D-6E8A-4147-A177-3AD203B41FA5}">
                      <a16:colId xmlns:a16="http://schemas.microsoft.com/office/drawing/2014/main" val="3203974320"/>
                    </a:ext>
                  </a:extLst>
                </a:gridCol>
                <a:gridCol w="510591">
                  <a:extLst>
                    <a:ext uri="{9D8B030D-6E8A-4147-A177-3AD203B41FA5}">
                      <a16:colId xmlns:a16="http://schemas.microsoft.com/office/drawing/2014/main" val="4122415897"/>
                    </a:ext>
                  </a:extLst>
                </a:gridCol>
                <a:gridCol w="1695156">
                  <a:extLst>
                    <a:ext uri="{9D8B030D-6E8A-4147-A177-3AD203B41FA5}">
                      <a16:colId xmlns:a16="http://schemas.microsoft.com/office/drawing/2014/main" val="3974521534"/>
                    </a:ext>
                  </a:extLst>
                </a:gridCol>
              </a:tblGrid>
              <a:tr h="267738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Tumor type</a:t>
                      </a:r>
                    </a:p>
                  </a:txBody>
                  <a:tcPr marL="89528" marR="89528" marT="44764" marB="44764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Clinical &amp; Mutation data</a:t>
                      </a:r>
                    </a:p>
                  </a:txBody>
                  <a:tcPr marL="89528" marR="89528" marT="44764" marB="44764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4517803"/>
                  </a:ext>
                </a:extLst>
              </a:tr>
              <a:tr h="208644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Patients</a:t>
                      </a:r>
                    </a:p>
                  </a:txBody>
                  <a:tcPr marL="6804" marR="6804" marT="680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Genes</a:t>
                      </a:r>
                    </a:p>
                  </a:txBody>
                  <a:tcPr marL="6804" marR="6804" marT="680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LOF &amp; missense mutations</a:t>
                      </a:r>
                    </a:p>
                  </a:txBody>
                  <a:tcPr marL="6804" marR="6804" marT="680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6391159"/>
                  </a:ext>
                </a:extLst>
              </a:tr>
              <a:tr h="17093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TCGA-ACC</a:t>
                      </a:r>
                    </a:p>
                  </a:txBody>
                  <a:tcPr marL="6804" marR="6804" marT="680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ore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81</a:t>
                      </a:r>
                    </a:p>
                  </a:txBody>
                  <a:tcPr marL="6804" marR="6804" marT="680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ore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4,224</a:t>
                      </a:r>
                    </a:p>
                  </a:txBody>
                  <a:tcPr marL="6804" marR="6804" marT="680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ore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6,286</a:t>
                      </a:r>
                    </a:p>
                  </a:txBody>
                  <a:tcPr marL="6804" marR="6804" marT="680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45983569"/>
                  </a:ext>
                </a:extLst>
              </a:tr>
              <a:tr h="17093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TCGA-BLCA</a:t>
                      </a:r>
                    </a:p>
                  </a:txBody>
                  <a:tcPr marL="6804" marR="6804" marT="68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ore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398</a:t>
                      </a:r>
                    </a:p>
                  </a:txBody>
                  <a:tcPr marL="6804" marR="6804" marT="68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ore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16,581</a:t>
                      </a:r>
                    </a:p>
                  </a:txBody>
                  <a:tcPr marL="6804" marR="6804" marT="68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ore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90,028</a:t>
                      </a:r>
                    </a:p>
                  </a:txBody>
                  <a:tcPr marL="6804" marR="6804" marT="68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8165987"/>
                  </a:ext>
                </a:extLst>
              </a:tr>
              <a:tr h="17093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TCGA-BRCA</a:t>
                      </a:r>
                    </a:p>
                  </a:txBody>
                  <a:tcPr marL="6804" marR="6804" marT="68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ore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771</a:t>
                      </a:r>
                    </a:p>
                  </a:txBody>
                  <a:tcPr marL="6804" marR="6804" marT="68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ore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14,481</a:t>
                      </a:r>
                    </a:p>
                  </a:txBody>
                  <a:tcPr marL="6804" marR="6804" marT="68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ore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57,695</a:t>
                      </a:r>
                    </a:p>
                  </a:txBody>
                  <a:tcPr marL="6804" marR="6804" marT="68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06542847"/>
                  </a:ext>
                </a:extLst>
              </a:tr>
              <a:tr h="17093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TCGA-CHOL</a:t>
                      </a:r>
                    </a:p>
                  </a:txBody>
                  <a:tcPr marL="6804" marR="6804" marT="68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ore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36</a:t>
                      </a:r>
                    </a:p>
                  </a:txBody>
                  <a:tcPr marL="6804" marR="6804" marT="68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ore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1,469</a:t>
                      </a:r>
                    </a:p>
                  </a:txBody>
                  <a:tcPr marL="6804" marR="6804" marT="68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ore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1,781</a:t>
                      </a:r>
                    </a:p>
                  </a:txBody>
                  <a:tcPr marL="6804" marR="6804" marT="68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4043879"/>
                  </a:ext>
                </a:extLst>
              </a:tr>
              <a:tr h="17093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TCGA-COAD</a:t>
                      </a:r>
                    </a:p>
                  </a:txBody>
                  <a:tcPr marL="6804" marR="6804" marT="68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ore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255</a:t>
                      </a:r>
                    </a:p>
                  </a:txBody>
                  <a:tcPr marL="6804" marR="6804" marT="68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ore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16,795</a:t>
                      </a:r>
                    </a:p>
                  </a:txBody>
                  <a:tcPr marL="6804" marR="6804" marT="68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ore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101,814</a:t>
                      </a:r>
                    </a:p>
                  </a:txBody>
                  <a:tcPr marL="6804" marR="6804" marT="68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46319884"/>
                  </a:ext>
                </a:extLst>
              </a:tr>
              <a:tr h="17093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TCGA-ESCA</a:t>
                      </a:r>
                    </a:p>
                  </a:txBody>
                  <a:tcPr marL="6804" marR="6804" marT="68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ore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162</a:t>
                      </a:r>
                    </a:p>
                  </a:txBody>
                  <a:tcPr marL="6804" marR="6804" marT="68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ore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9,672</a:t>
                      </a:r>
                    </a:p>
                  </a:txBody>
                  <a:tcPr marL="6804" marR="6804" marT="68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ore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21,690</a:t>
                      </a:r>
                    </a:p>
                  </a:txBody>
                  <a:tcPr marL="6804" marR="6804" marT="68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5175221"/>
                  </a:ext>
                </a:extLst>
              </a:tr>
              <a:tr h="17093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TCGA-HNSC</a:t>
                      </a:r>
                    </a:p>
                  </a:txBody>
                  <a:tcPr marL="6804" marR="6804" marT="68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ore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430</a:t>
                      </a:r>
                    </a:p>
                  </a:txBody>
                  <a:tcPr marL="6804" marR="6804" marT="68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ore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14,684</a:t>
                      </a:r>
                    </a:p>
                  </a:txBody>
                  <a:tcPr marL="6804" marR="6804" marT="68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ore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57,950</a:t>
                      </a:r>
                    </a:p>
                  </a:txBody>
                  <a:tcPr marL="6804" marR="6804" marT="68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2088335"/>
                  </a:ext>
                </a:extLst>
              </a:tr>
              <a:tr h="17093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TCGA-KICH</a:t>
                      </a:r>
                    </a:p>
                  </a:txBody>
                  <a:tcPr marL="6804" marR="6804" marT="68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ore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64</a:t>
                      </a:r>
                    </a:p>
                  </a:txBody>
                  <a:tcPr marL="6804" marR="6804" marT="68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ore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1,706</a:t>
                      </a:r>
                    </a:p>
                  </a:txBody>
                  <a:tcPr marL="6804" marR="6804" marT="68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ore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1,995</a:t>
                      </a:r>
                    </a:p>
                  </a:txBody>
                  <a:tcPr marL="6804" marR="6804" marT="68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36721399"/>
                  </a:ext>
                </a:extLst>
              </a:tr>
              <a:tr h="17093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TCGA-KIRC</a:t>
                      </a:r>
                    </a:p>
                  </a:txBody>
                  <a:tcPr marL="6804" marR="6804" marT="68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ore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360</a:t>
                      </a:r>
                    </a:p>
                  </a:txBody>
                  <a:tcPr marL="6804" marR="6804" marT="68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ore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9,091</a:t>
                      </a:r>
                    </a:p>
                  </a:txBody>
                  <a:tcPr marL="6804" marR="6804" marT="68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ore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18,857</a:t>
                      </a:r>
                    </a:p>
                  </a:txBody>
                  <a:tcPr marL="6804" marR="6804" marT="68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6290952"/>
                  </a:ext>
                </a:extLst>
              </a:tr>
              <a:tr h="17093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TCGA-KIRP</a:t>
                      </a:r>
                    </a:p>
                  </a:txBody>
                  <a:tcPr marL="6804" marR="6804" marT="68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ore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241</a:t>
                      </a:r>
                    </a:p>
                  </a:txBody>
                  <a:tcPr marL="6804" marR="6804" marT="68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ore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7,182</a:t>
                      </a:r>
                    </a:p>
                  </a:txBody>
                  <a:tcPr marL="6804" marR="6804" marT="68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ore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13,157</a:t>
                      </a:r>
                    </a:p>
                  </a:txBody>
                  <a:tcPr marL="6804" marR="6804" marT="68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05148369"/>
                  </a:ext>
                </a:extLst>
              </a:tr>
              <a:tr h="17093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TCGA-LIHC</a:t>
                      </a:r>
                    </a:p>
                  </a:txBody>
                  <a:tcPr marL="6804" marR="6804" marT="68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ore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337</a:t>
                      </a:r>
                    </a:p>
                  </a:txBody>
                  <a:tcPr marL="6804" marR="6804" marT="68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ore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12,176</a:t>
                      </a:r>
                    </a:p>
                  </a:txBody>
                  <a:tcPr marL="6804" marR="6804" marT="68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ore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32,165</a:t>
                      </a:r>
                    </a:p>
                  </a:txBody>
                  <a:tcPr marL="6804" marR="6804" marT="68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9666444"/>
                  </a:ext>
                </a:extLst>
              </a:tr>
              <a:tr h="17093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TCGA-LUAD</a:t>
                      </a:r>
                    </a:p>
                  </a:txBody>
                  <a:tcPr marL="6804" marR="6804" marT="68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ore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444</a:t>
                      </a:r>
                    </a:p>
                  </a:txBody>
                  <a:tcPr marL="6804" marR="6804" marT="68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ore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16,357</a:t>
                      </a:r>
                    </a:p>
                  </a:txBody>
                  <a:tcPr marL="6804" marR="6804" marT="68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ore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114,063</a:t>
                      </a:r>
                    </a:p>
                  </a:txBody>
                  <a:tcPr marL="6804" marR="6804" marT="68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90292734"/>
                  </a:ext>
                </a:extLst>
              </a:tr>
              <a:tr h="17093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TCGA-LUSC</a:t>
                      </a:r>
                    </a:p>
                  </a:txBody>
                  <a:tcPr marL="6804" marR="6804" marT="68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ore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369</a:t>
                      </a:r>
                    </a:p>
                  </a:txBody>
                  <a:tcPr marL="6804" marR="6804" marT="68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ore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15,915</a:t>
                      </a:r>
                    </a:p>
                  </a:txBody>
                  <a:tcPr marL="6804" marR="6804" marT="68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ore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93,962</a:t>
                      </a:r>
                    </a:p>
                  </a:txBody>
                  <a:tcPr marL="6804" marR="6804" marT="68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80987213"/>
                  </a:ext>
                </a:extLst>
              </a:tr>
              <a:tr h="17093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TCGA-MESO</a:t>
                      </a:r>
                    </a:p>
                  </a:txBody>
                  <a:tcPr marL="6804" marR="6804" marT="68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ore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80</a:t>
                      </a:r>
                    </a:p>
                  </a:txBody>
                  <a:tcPr marL="6804" marR="6804" marT="68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ore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1,891</a:t>
                      </a:r>
                    </a:p>
                  </a:txBody>
                  <a:tcPr marL="6804" marR="6804" marT="68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ore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2,316</a:t>
                      </a:r>
                    </a:p>
                  </a:txBody>
                  <a:tcPr marL="6804" marR="6804" marT="68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1097500"/>
                  </a:ext>
                </a:extLst>
              </a:tr>
              <a:tr h="17093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TCGA-PAAD</a:t>
                      </a:r>
                    </a:p>
                  </a:txBody>
                  <a:tcPr marL="6804" marR="6804" marT="68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ore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171</a:t>
                      </a:r>
                    </a:p>
                  </a:txBody>
                  <a:tcPr marL="6804" marR="6804" marT="68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ore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9,760</a:t>
                      </a:r>
                    </a:p>
                  </a:txBody>
                  <a:tcPr marL="6804" marR="6804" marT="68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ore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19,756</a:t>
                      </a:r>
                    </a:p>
                  </a:txBody>
                  <a:tcPr marL="6804" marR="6804" marT="68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17868217"/>
                  </a:ext>
                </a:extLst>
              </a:tr>
              <a:tr h="17093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TCGA-READ</a:t>
                      </a:r>
                    </a:p>
                  </a:txBody>
                  <a:tcPr marL="6804" marR="6804" marT="68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ore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72</a:t>
                      </a:r>
                    </a:p>
                  </a:txBody>
                  <a:tcPr marL="6804" marR="6804" marT="68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ore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10,026</a:t>
                      </a:r>
                    </a:p>
                  </a:txBody>
                  <a:tcPr marL="6804" marR="6804" marT="68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ore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22,032</a:t>
                      </a:r>
                    </a:p>
                  </a:txBody>
                  <a:tcPr marL="6804" marR="6804" marT="68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31889357"/>
                  </a:ext>
                </a:extLst>
              </a:tr>
              <a:tr h="17093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TCGA-SKCM</a:t>
                      </a:r>
                    </a:p>
                  </a:txBody>
                  <a:tcPr marL="6804" marR="6804" marT="68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ore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410</a:t>
                      </a:r>
                    </a:p>
                  </a:txBody>
                  <a:tcPr marL="6804" marR="6804" marT="68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ore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17,417</a:t>
                      </a:r>
                    </a:p>
                  </a:txBody>
                  <a:tcPr marL="6804" marR="6804" marT="68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ore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216,417</a:t>
                      </a:r>
                    </a:p>
                  </a:txBody>
                  <a:tcPr marL="6804" marR="6804" marT="68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23270764"/>
                  </a:ext>
                </a:extLst>
              </a:tr>
              <a:tr h="17093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TCGA-STAD</a:t>
                      </a:r>
                    </a:p>
                  </a:txBody>
                  <a:tcPr marL="6804" marR="6804" marT="68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ore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359</a:t>
                      </a:r>
                    </a:p>
                  </a:txBody>
                  <a:tcPr marL="6804" marR="6804" marT="68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ore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16,618</a:t>
                      </a:r>
                    </a:p>
                  </a:txBody>
                  <a:tcPr marL="6804" marR="6804" marT="68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ore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110,083</a:t>
                      </a:r>
                    </a:p>
                  </a:txBody>
                  <a:tcPr marL="6804" marR="6804" marT="68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0362284"/>
                  </a:ext>
                </a:extLst>
              </a:tr>
              <a:tr h="17093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TCGA-THCA</a:t>
                      </a:r>
                    </a:p>
                  </a:txBody>
                  <a:tcPr marL="6804" marR="6804" marT="68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ore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424</a:t>
                      </a:r>
                    </a:p>
                  </a:txBody>
                  <a:tcPr marL="6804" marR="6804" marT="68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ore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3,248</a:t>
                      </a:r>
                    </a:p>
                  </a:txBody>
                  <a:tcPr marL="6804" marR="6804" marT="68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ore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4,599</a:t>
                      </a:r>
                    </a:p>
                  </a:txBody>
                  <a:tcPr marL="6804" marR="6804" marT="68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0985494"/>
                  </a:ext>
                </a:extLst>
              </a:tr>
              <a:tr h="17093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TCGA-UVM</a:t>
                      </a:r>
                    </a:p>
                  </a:txBody>
                  <a:tcPr marL="6804" marR="6804" marT="68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ore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54</a:t>
                      </a:r>
                    </a:p>
                  </a:txBody>
                  <a:tcPr marL="6804" marR="6804" marT="68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ore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809</a:t>
                      </a:r>
                    </a:p>
                  </a:txBody>
                  <a:tcPr marL="6804" marR="6804" marT="68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ore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987</a:t>
                      </a:r>
                    </a:p>
                  </a:txBody>
                  <a:tcPr marL="6804" marR="6804" marT="68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0606142"/>
                  </a:ext>
                </a:extLst>
              </a:tr>
              <a:tr h="18275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Total</a:t>
                      </a:r>
                    </a:p>
                  </a:txBody>
                  <a:tcPr marL="6804" marR="6804" marT="680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ore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5,518</a:t>
                      </a:r>
                    </a:p>
                  </a:txBody>
                  <a:tcPr marL="6804" marR="6804" marT="680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ore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19,208</a:t>
                      </a:r>
                    </a:p>
                  </a:txBody>
                  <a:tcPr marL="6804" marR="6804" marT="680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ore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988,633</a:t>
                      </a:r>
                    </a:p>
                  </a:txBody>
                  <a:tcPr marL="6804" marR="6804" marT="680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28680162"/>
                  </a:ext>
                </a:extLst>
              </a:tr>
            </a:tbl>
          </a:graphicData>
        </a:graphic>
      </p:graphicFrame>
      <p:grpSp>
        <p:nvGrpSpPr>
          <p:cNvPr id="13" name="그룹 12">
            <a:extLst>
              <a:ext uri="{FF2B5EF4-FFF2-40B4-BE49-F238E27FC236}">
                <a16:creationId xmlns:a16="http://schemas.microsoft.com/office/drawing/2014/main" id="{CB4D630C-445F-CEC7-3C8D-82F2E4D45AD7}"/>
              </a:ext>
            </a:extLst>
          </p:cNvPr>
          <p:cNvGrpSpPr/>
          <p:nvPr/>
        </p:nvGrpSpPr>
        <p:grpSpPr>
          <a:xfrm>
            <a:off x="84262" y="1443524"/>
            <a:ext cx="4897611" cy="4702263"/>
            <a:chOff x="84262" y="1443524"/>
            <a:chExt cx="4897611" cy="4702263"/>
          </a:xfrm>
        </p:grpSpPr>
        <p:pic>
          <p:nvPicPr>
            <p:cNvPr id="94" name="그래픽 93" descr="그룹 단색으로 채워진">
              <a:extLst>
                <a:ext uri="{FF2B5EF4-FFF2-40B4-BE49-F238E27FC236}">
                  <a16:creationId xmlns:a16="http://schemas.microsoft.com/office/drawing/2014/main" id="{AF4176DB-A233-ACE7-548E-E415E5D33A8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158044" y="3432738"/>
              <a:ext cx="914400" cy="914400"/>
            </a:xfrm>
            <a:prstGeom prst="rect">
              <a:avLst/>
            </a:prstGeom>
          </p:spPr>
        </p:pic>
        <p:pic>
          <p:nvPicPr>
            <p:cNvPr id="95" name="그래픽 94" descr="그룹 단색으로 채워진">
              <a:extLst>
                <a:ext uri="{FF2B5EF4-FFF2-40B4-BE49-F238E27FC236}">
                  <a16:creationId xmlns:a16="http://schemas.microsoft.com/office/drawing/2014/main" id="{4AE2A83C-F77F-2693-02BB-B72D1AB3632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918222" y="3432738"/>
              <a:ext cx="914400" cy="914400"/>
            </a:xfrm>
            <a:prstGeom prst="rect">
              <a:avLst/>
            </a:prstGeom>
          </p:spPr>
        </p:pic>
        <p:pic>
          <p:nvPicPr>
            <p:cNvPr id="96" name="그래픽 95" descr="그룹 단색으로 채워진">
              <a:extLst>
                <a:ext uri="{FF2B5EF4-FFF2-40B4-BE49-F238E27FC236}">
                  <a16:creationId xmlns:a16="http://schemas.microsoft.com/office/drawing/2014/main" id="{FD60D4D0-6753-DA1B-9E6E-C8C6CB98D14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156831" y="2853698"/>
              <a:ext cx="914400" cy="914400"/>
            </a:xfrm>
            <a:prstGeom prst="rect">
              <a:avLst/>
            </a:prstGeom>
          </p:spPr>
        </p:pic>
        <p:pic>
          <p:nvPicPr>
            <p:cNvPr id="97" name="그래픽 96" descr="그룹 단색으로 채워진">
              <a:extLst>
                <a:ext uri="{FF2B5EF4-FFF2-40B4-BE49-F238E27FC236}">
                  <a16:creationId xmlns:a16="http://schemas.microsoft.com/office/drawing/2014/main" id="{3EAD2746-B7CF-3731-C260-D18260D30E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917009" y="2853698"/>
              <a:ext cx="914400" cy="914400"/>
            </a:xfrm>
            <a:prstGeom prst="rect">
              <a:avLst/>
            </a:prstGeom>
          </p:spPr>
        </p:pic>
        <p:pic>
          <p:nvPicPr>
            <p:cNvPr id="98" name="그래픽 97" descr="용지 단색으로 채워진">
              <a:extLst>
                <a:ext uri="{FF2B5EF4-FFF2-40B4-BE49-F238E27FC236}">
                  <a16:creationId xmlns:a16="http://schemas.microsoft.com/office/drawing/2014/main" id="{F403F1A4-1489-137D-AE96-620981F8EEB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4262" y="4011949"/>
              <a:ext cx="1625255" cy="1625255"/>
            </a:xfrm>
            <a:prstGeom prst="rect">
              <a:avLst/>
            </a:prstGeom>
          </p:spPr>
        </p:pic>
        <p:pic>
          <p:nvPicPr>
            <p:cNvPr id="99" name="그래픽 98" descr="의사 남성 단색으로 채워진">
              <a:extLst>
                <a:ext uri="{FF2B5EF4-FFF2-40B4-BE49-F238E27FC236}">
                  <a16:creationId xmlns:a16="http://schemas.microsoft.com/office/drawing/2014/main" id="{52086594-A92F-731D-805A-D02F66B74FB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23097" y="4595569"/>
              <a:ext cx="747584" cy="747584"/>
            </a:xfrm>
            <a:prstGeom prst="rect">
              <a:avLst/>
            </a:prstGeom>
          </p:spPr>
        </p:pic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BBA7D62E-1E94-71CC-AABE-13F50388E42C}"/>
                </a:ext>
              </a:extLst>
            </p:cNvPr>
            <p:cNvSpPr txBox="1"/>
            <p:nvPr/>
          </p:nvSpPr>
          <p:spPr>
            <a:xfrm>
              <a:off x="188627" y="5499456"/>
              <a:ext cx="141652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600" dirty="0">
                  <a:latin typeface="Arial Nova" panose="020B0504020202020204" pitchFamily="34" charset="0"/>
                </a:rPr>
                <a:t>Clinical data</a:t>
              </a:r>
            </a:p>
            <a:p>
              <a:pPr algn="ctr"/>
              <a:r>
                <a:rPr kumimoji="1" lang="en-US" altLang="ko-Kore-KR" sz="1000" dirty="0">
                  <a:latin typeface="Arial Nova" panose="020B0504020202020204" pitchFamily="34" charset="0"/>
                </a:rPr>
                <a:t>11</a:t>
              </a:r>
              <a:r>
                <a:rPr kumimoji="1" lang="en-US" altLang="ko-KR" sz="1000" dirty="0">
                  <a:latin typeface="Arial Nova" panose="020B0504020202020204" pitchFamily="34" charset="0"/>
                </a:rPr>
                <a:t>,160</a:t>
              </a:r>
              <a:r>
                <a:rPr kumimoji="1" lang="en-US" altLang="ko-Kore-KR" sz="1000" dirty="0">
                  <a:latin typeface="Arial Nova" panose="020B0504020202020204" pitchFamily="34" charset="0"/>
                </a:rPr>
                <a:t> patients with 33 cancer types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65CFE05E-0070-83AD-1132-C70E6AB43C09}"/>
                </a:ext>
              </a:extLst>
            </p:cNvPr>
            <p:cNvSpPr txBox="1"/>
            <p:nvPr/>
          </p:nvSpPr>
          <p:spPr>
            <a:xfrm>
              <a:off x="179757" y="2924433"/>
              <a:ext cx="140827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600" dirty="0">
                  <a:latin typeface="Arial Nova" panose="020B0504020202020204" pitchFamily="34" charset="0"/>
                </a:rPr>
                <a:t>Mutation data</a:t>
              </a:r>
            </a:p>
            <a:p>
              <a:pPr algn="ctr"/>
              <a:r>
                <a:rPr kumimoji="1" lang="en-US" altLang="ko-Kore-KR" sz="1000" dirty="0">
                  <a:latin typeface="Arial Nova" panose="020B0504020202020204" pitchFamily="34" charset="0"/>
                </a:rPr>
                <a:t>10,224 patients with 3,600,961 mutations </a:t>
              </a:r>
            </a:p>
          </p:txBody>
        </p:sp>
        <p:sp>
          <p:nvSpPr>
            <p:cNvPr id="103" name="오른쪽 중괄호[R] 102">
              <a:extLst>
                <a:ext uri="{FF2B5EF4-FFF2-40B4-BE49-F238E27FC236}">
                  <a16:creationId xmlns:a16="http://schemas.microsoft.com/office/drawing/2014/main" id="{08B82C04-55DF-DEFC-32B1-5707146A17F9}"/>
                </a:ext>
              </a:extLst>
            </p:cNvPr>
            <p:cNvSpPr/>
            <p:nvPr/>
          </p:nvSpPr>
          <p:spPr>
            <a:xfrm>
              <a:off x="1545012" y="2350600"/>
              <a:ext cx="806584" cy="2549623"/>
            </a:xfrm>
            <a:prstGeom prst="rightBrace">
              <a:avLst>
                <a:gd name="adj1" fmla="val 8333"/>
                <a:gd name="adj2" fmla="val 50122"/>
              </a:avLst>
            </a:prstGeom>
            <a:ln w="508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04" name="직선 화살표 연결선 103">
              <a:extLst>
                <a:ext uri="{FF2B5EF4-FFF2-40B4-BE49-F238E27FC236}">
                  <a16:creationId xmlns:a16="http://schemas.microsoft.com/office/drawing/2014/main" id="{9A281BC6-BE22-E99C-28AE-AE0A41777541}"/>
                </a:ext>
              </a:extLst>
            </p:cNvPr>
            <p:cNvCxnSpPr>
              <a:cxnSpLocks/>
            </p:cNvCxnSpPr>
            <p:nvPr/>
          </p:nvCxnSpPr>
          <p:spPr>
            <a:xfrm>
              <a:off x="2270236" y="3634879"/>
              <a:ext cx="824624" cy="0"/>
            </a:xfrm>
            <a:prstGeom prst="straightConnector1">
              <a:avLst/>
            </a:prstGeom>
            <a:ln w="50800">
              <a:solidFill>
                <a:srgbClr val="92D050"/>
              </a:solidFill>
              <a:headEnd w="lg" len="lg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5" name="그래픽 104" descr="용지 단색으로 채워진">
              <a:extLst>
                <a:ext uri="{FF2B5EF4-FFF2-40B4-BE49-F238E27FC236}">
                  <a16:creationId xmlns:a16="http://schemas.microsoft.com/office/drawing/2014/main" id="{2BA81E8E-610F-1F99-4B7C-0A81202C307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4262" y="1443524"/>
              <a:ext cx="1625255" cy="1625255"/>
            </a:xfrm>
            <a:prstGeom prst="rect">
              <a:avLst/>
            </a:prstGeom>
          </p:spPr>
        </p:pic>
        <p:pic>
          <p:nvPicPr>
            <p:cNvPr id="106" name="내용 개체 틀 5" descr="DNA 단색으로 채워진">
              <a:extLst>
                <a:ext uri="{FF2B5EF4-FFF2-40B4-BE49-F238E27FC236}">
                  <a16:creationId xmlns:a16="http://schemas.microsoft.com/office/drawing/2014/main" id="{D50578A6-21DD-043C-8706-765C3BC673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54443" y="2089438"/>
              <a:ext cx="666249" cy="666249"/>
            </a:xfrm>
            <a:prstGeom prst="rect">
              <a:avLst/>
            </a:prstGeom>
          </p:spPr>
        </p:pic>
        <p:sp>
          <p:nvSpPr>
            <p:cNvPr id="107" name="폭발 2[E] 106">
              <a:extLst>
                <a:ext uri="{FF2B5EF4-FFF2-40B4-BE49-F238E27FC236}">
                  <a16:creationId xmlns:a16="http://schemas.microsoft.com/office/drawing/2014/main" id="{A845EB7F-1F56-42F9-EBE2-6360BAD20832}"/>
                </a:ext>
              </a:extLst>
            </p:cNvPr>
            <p:cNvSpPr/>
            <p:nvPr/>
          </p:nvSpPr>
          <p:spPr>
            <a:xfrm>
              <a:off x="720426" y="2426468"/>
              <a:ext cx="117863" cy="117863"/>
            </a:xfrm>
            <a:prstGeom prst="irregularSeal2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1F79E0E5-FD27-D055-8C09-B52D89595810}"/>
                </a:ext>
              </a:extLst>
            </p:cNvPr>
            <p:cNvSpPr txBox="1"/>
            <p:nvPr/>
          </p:nvSpPr>
          <p:spPr>
            <a:xfrm>
              <a:off x="2992288" y="4154016"/>
              <a:ext cx="1989585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600" dirty="0">
                  <a:latin typeface="Arial Nova" panose="020B0504020202020204" pitchFamily="34" charset="0"/>
                </a:rPr>
                <a:t>5,518 patients with </a:t>
              </a:r>
              <a:r>
                <a:rPr kumimoji="1" lang="en-US" altLang="ko-Kore-KR" sz="1000" dirty="0">
                  <a:latin typeface="Arial Nova" panose="020B0504020202020204" pitchFamily="34" charset="0"/>
                </a:rPr>
                <a:t>20 cancer types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994187F-B681-656A-D207-42BC35A57B1A}"/>
                </a:ext>
              </a:extLst>
            </p:cNvPr>
            <p:cNvSpPr txBox="1"/>
            <p:nvPr/>
          </p:nvSpPr>
          <p:spPr>
            <a:xfrm>
              <a:off x="1934318" y="2671053"/>
              <a:ext cx="141562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200" dirty="0">
                  <a:latin typeface="Arial Nova" panose="020B0504020202020204" pitchFamily="34" charset="0"/>
                </a:rPr>
                <a:t>Have all clinical features for cox regression</a:t>
              </a:r>
            </a:p>
          </p:txBody>
        </p:sp>
        <p:sp>
          <p:nvSpPr>
            <p:cNvPr id="12" name="호 11">
              <a:extLst>
                <a:ext uri="{FF2B5EF4-FFF2-40B4-BE49-F238E27FC236}">
                  <a16:creationId xmlns:a16="http://schemas.microsoft.com/office/drawing/2014/main" id="{F9B8EAAE-71D1-F87A-520C-1C8E513E4A9B}"/>
                </a:ext>
              </a:extLst>
            </p:cNvPr>
            <p:cNvSpPr/>
            <p:nvPr/>
          </p:nvSpPr>
          <p:spPr>
            <a:xfrm rot="10800000">
              <a:off x="2428686" y="2990908"/>
              <a:ext cx="888909" cy="648000"/>
            </a:xfrm>
            <a:prstGeom prst="arc">
              <a:avLst/>
            </a:prstGeom>
            <a:ln w="508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7953867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7FD48C-AC40-0297-AE08-2689C105B8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580768"/>
          </a:xfrm>
        </p:spPr>
        <p:txBody>
          <a:bodyPr>
            <a:normAutofit/>
          </a:bodyPr>
          <a:lstStyle/>
          <a:p>
            <a:r>
              <a:rPr kumimoji="1" lang="en-US" altLang="ko-Kore-KR" sz="2000" dirty="0">
                <a:latin typeface="Arial Nova" panose="020B0504020202020204" pitchFamily="34" charset="0"/>
              </a:rPr>
              <a:t>Data | TCGA MC3 Project </a:t>
            </a:r>
            <a:r>
              <a:rPr kumimoji="1" lang="en-US" altLang="ko-Kore-KR" sz="2000" dirty="0" err="1">
                <a:latin typeface="Arial Nova" panose="020B0504020202020204" pitchFamily="34" charset="0"/>
              </a:rPr>
              <a:t>maf</a:t>
            </a:r>
            <a:r>
              <a:rPr kumimoji="1" lang="en-US" altLang="ko-Kore-KR" sz="2000" dirty="0">
                <a:latin typeface="Arial Nova" panose="020B0504020202020204" pitchFamily="34" charset="0"/>
              </a:rPr>
              <a:t> file &amp; TCGA clinical data </a:t>
            </a:r>
            <a:endParaRPr kumimoji="1" lang="ko-Kore-KR" altLang="en-US" sz="2000" dirty="0">
              <a:latin typeface="Arial Nova" panose="020B0504020202020204" pitchFamily="34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8DA103F-F9CA-A5FA-D78D-9B7F2093F4DD}"/>
              </a:ext>
            </a:extLst>
          </p:cNvPr>
          <p:cNvSpPr/>
          <p:nvPr/>
        </p:nvSpPr>
        <p:spPr>
          <a:xfrm>
            <a:off x="0" y="534173"/>
            <a:ext cx="12192000" cy="135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EB880C6-0881-3B67-7CA9-EA2A9E14F013}"/>
              </a:ext>
            </a:extLst>
          </p:cNvPr>
          <p:cNvSpPr txBox="1"/>
          <p:nvPr/>
        </p:nvSpPr>
        <p:spPr>
          <a:xfrm>
            <a:off x="6968336" y="1452921"/>
            <a:ext cx="34895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Table 2. Data statistics of input data (after)</a:t>
            </a:r>
            <a:endParaRPr kumimoji="1" lang="en-US" altLang="ko-Kore-KR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D8FFE37D-10F4-1C71-6188-2732AC6D6C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0349680"/>
              </p:ext>
            </p:extLst>
          </p:nvPr>
        </p:nvGraphicFramePr>
        <p:xfrm>
          <a:off x="6894257" y="1738195"/>
          <a:ext cx="3637666" cy="4152687"/>
        </p:xfrm>
        <a:graphic>
          <a:graphicData uri="http://schemas.openxmlformats.org/drawingml/2006/table">
            <a:tbl>
              <a:tblPr/>
              <a:tblGrid>
                <a:gridCol w="880483">
                  <a:extLst>
                    <a:ext uri="{9D8B030D-6E8A-4147-A177-3AD203B41FA5}">
                      <a16:colId xmlns:a16="http://schemas.microsoft.com/office/drawing/2014/main" val="3415060279"/>
                    </a:ext>
                  </a:extLst>
                </a:gridCol>
                <a:gridCol w="551436">
                  <a:extLst>
                    <a:ext uri="{9D8B030D-6E8A-4147-A177-3AD203B41FA5}">
                      <a16:colId xmlns:a16="http://schemas.microsoft.com/office/drawing/2014/main" val="3203974320"/>
                    </a:ext>
                  </a:extLst>
                </a:gridCol>
                <a:gridCol w="510591">
                  <a:extLst>
                    <a:ext uri="{9D8B030D-6E8A-4147-A177-3AD203B41FA5}">
                      <a16:colId xmlns:a16="http://schemas.microsoft.com/office/drawing/2014/main" val="4122415897"/>
                    </a:ext>
                  </a:extLst>
                </a:gridCol>
                <a:gridCol w="1695156">
                  <a:extLst>
                    <a:ext uri="{9D8B030D-6E8A-4147-A177-3AD203B41FA5}">
                      <a16:colId xmlns:a16="http://schemas.microsoft.com/office/drawing/2014/main" val="3974521534"/>
                    </a:ext>
                  </a:extLst>
                </a:gridCol>
              </a:tblGrid>
              <a:tr h="267738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Tumor type</a:t>
                      </a:r>
                    </a:p>
                  </a:txBody>
                  <a:tcPr marL="89528" marR="89528" marT="44764" marB="44764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Clinical &amp; Mutation data</a:t>
                      </a:r>
                    </a:p>
                  </a:txBody>
                  <a:tcPr marL="89528" marR="89528" marT="44764" marB="44764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4517803"/>
                  </a:ext>
                </a:extLst>
              </a:tr>
              <a:tr h="208644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Patients</a:t>
                      </a:r>
                    </a:p>
                  </a:txBody>
                  <a:tcPr marL="6804" marR="6804" marT="680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Genes</a:t>
                      </a:r>
                    </a:p>
                  </a:txBody>
                  <a:tcPr marL="6804" marR="6804" marT="680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LOF &amp; missense mutations</a:t>
                      </a:r>
                    </a:p>
                  </a:txBody>
                  <a:tcPr marL="6804" marR="6804" marT="680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6391159"/>
                  </a:ext>
                </a:extLst>
              </a:tr>
              <a:tr h="17093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TCGA-ACC</a:t>
                      </a:r>
                    </a:p>
                  </a:txBody>
                  <a:tcPr marL="6804" marR="6804" marT="680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ore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81</a:t>
                      </a:r>
                    </a:p>
                  </a:txBody>
                  <a:tcPr marL="6804" marR="6804" marT="680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ore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4,224</a:t>
                      </a:r>
                    </a:p>
                  </a:txBody>
                  <a:tcPr marL="6804" marR="6804" marT="680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ore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6,286</a:t>
                      </a:r>
                    </a:p>
                  </a:txBody>
                  <a:tcPr marL="6804" marR="6804" marT="680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45983569"/>
                  </a:ext>
                </a:extLst>
              </a:tr>
              <a:tr h="17093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TCGA-BLCA</a:t>
                      </a:r>
                    </a:p>
                  </a:txBody>
                  <a:tcPr marL="6804" marR="6804" marT="68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ore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398</a:t>
                      </a:r>
                    </a:p>
                  </a:txBody>
                  <a:tcPr marL="6804" marR="6804" marT="68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ore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16,581</a:t>
                      </a:r>
                    </a:p>
                  </a:txBody>
                  <a:tcPr marL="6804" marR="6804" marT="68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ore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90,028</a:t>
                      </a:r>
                    </a:p>
                  </a:txBody>
                  <a:tcPr marL="6804" marR="6804" marT="68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8165987"/>
                  </a:ext>
                </a:extLst>
              </a:tr>
              <a:tr h="17093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TCGA-BRCA</a:t>
                      </a:r>
                    </a:p>
                  </a:txBody>
                  <a:tcPr marL="6804" marR="6804" marT="68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ore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771</a:t>
                      </a:r>
                    </a:p>
                  </a:txBody>
                  <a:tcPr marL="6804" marR="6804" marT="68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ore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14,481</a:t>
                      </a:r>
                    </a:p>
                  </a:txBody>
                  <a:tcPr marL="6804" marR="6804" marT="68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ore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57,695</a:t>
                      </a:r>
                    </a:p>
                  </a:txBody>
                  <a:tcPr marL="6804" marR="6804" marT="68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06542847"/>
                  </a:ext>
                </a:extLst>
              </a:tr>
              <a:tr h="17093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TCGA-CHOL</a:t>
                      </a:r>
                    </a:p>
                  </a:txBody>
                  <a:tcPr marL="6804" marR="6804" marT="68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ore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36</a:t>
                      </a:r>
                    </a:p>
                  </a:txBody>
                  <a:tcPr marL="6804" marR="6804" marT="68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ore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1,469</a:t>
                      </a:r>
                    </a:p>
                  </a:txBody>
                  <a:tcPr marL="6804" marR="6804" marT="68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ore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1,781</a:t>
                      </a:r>
                    </a:p>
                  </a:txBody>
                  <a:tcPr marL="6804" marR="6804" marT="68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4043879"/>
                  </a:ext>
                </a:extLst>
              </a:tr>
              <a:tr h="17093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TCGA-COAD</a:t>
                      </a:r>
                    </a:p>
                  </a:txBody>
                  <a:tcPr marL="6804" marR="6804" marT="68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ore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255</a:t>
                      </a:r>
                    </a:p>
                  </a:txBody>
                  <a:tcPr marL="6804" marR="6804" marT="68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ore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16,795</a:t>
                      </a:r>
                    </a:p>
                  </a:txBody>
                  <a:tcPr marL="6804" marR="6804" marT="68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ore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101,814</a:t>
                      </a:r>
                    </a:p>
                  </a:txBody>
                  <a:tcPr marL="6804" marR="6804" marT="68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46319884"/>
                  </a:ext>
                </a:extLst>
              </a:tr>
              <a:tr h="17093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TCGA-ESCA</a:t>
                      </a:r>
                    </a:p>
                  </a:txBody>
                  <a:tcPr marL="6804" marR="6804" marT="68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ore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162</a:t>
                      </a:r>
                    </a:p>
                  </a:txBody>
                  <a:tcPr marL="6804" marR="6804" marT="68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ore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9,672</a:t>
                      </a:r>
                    </a:p>
                  </a:txBody>
                  <a:tcPr marL="6804" marR="6804" marT="68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ore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21,690</a:t>
                      </a:r>
                    </a:p>
                  </a:txBody>
                  <a:tcPr marL="6804" marR="6804" marT="68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5175221"/>
                  </a:ext>
                </a:extLst>
              </a:tr>
              <a:tr h="17093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TCGA-HNSC</a:t>
                      </a:r>
                    </a:p>
                  </a:txBody>
                  <a:tcPr marL="6804" marR="6804" marT="68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ore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430</a:t>
                      </a:r>
                    </a:p>
                  </a:txBody>
                  <a:tcPr marL="6804" marR="6804" marT="68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ore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14,684</a:t>
                      </a:r>
                    </a:p>
                  </a:txBody>
                  <a:tcPr marL="6804" marR="6804" marT="68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ore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57,950</a:t>
                      </a:r>
                    </a:p>
                  </a:txBody>
                  <a:tcPr marL="6804" marR="6804" marT="68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2088335"/>
                  </a:ext>
                </a:extLst>
              </a:tr>
              <a:tr h="17093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TCGA-KICH</a:t>
                      </a:r>
                    </a:p>
                  </a:txBody>
                  <a:tcPr marL="6804" marR="6804" marT="68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ore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64</a:t>
                      </a:r>
                    </a:p>
                  </a:txBody>
                  <a:tcPr marL="6804" marR="6804" marT="68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ore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1,706</a:t>
                      </a:r>
                    </a:p>
                  </a:txBody>
                  <a:tcPr marL="6804" marR="6804" marT="68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ore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1,995</a:t>
                      </a:r>
                    </a:p>
                  </a:txBody>
                  <a:tcPr marL="6804" marR="6804" marT="68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36721399"/>
                  </a:ext>
                </a:extLst>
              </a:tr>
              <a:tr h="17093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TCGA-KIRC</a:t>
                      </a:r>
                    </a:p>
                  </a:txBody>
                  <a:tcPr marL="6804" marR="6804" marT="68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ore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360</a:t>
                      </a:r>
                    </a:p>
                  </a:txBody>
                  <a:tcPr marL="6804" marR="6804" marT="68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ore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9,091</a:t>
                      </a:r>
                    </a:p>
                  </a:txBody>
                  <a:tcPr marL="6804" marR="6804" marT="68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ore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18,857</a:t>
                      </a:r>
                    </a:p>
                  </a:txBody>
                  <a:tcPr marL="6804" marR="6804" marT="68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6290952"/>
                  </a:ext>
                </a:extLst>
              </a:tr>
              <a:tr h="17093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TCGA-KIRP</a:t>
                      </a:r>
                    </a:p>
                  </a:txBody>
                  <a:tcPr marL="6804" marR="6804" marT="68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ore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241</a:t>
                      </a:r>
                    </a:p>
                  </a:txBody>
                  <a:tcPr marL="6804" marR="6804" marT="68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ore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7,182</a:t>
                      </a:r>
                    </a:p>
                  </a:txBody>
                  <a:tcPr marL="6804" marR="6804" marT="68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ore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13,157</a:t>
                      </a:r>
                    </a:p>
                  </a:txBody>
                  <a:tcPr marL="6804" marR="6804" marT="68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05148369"/>
                  </a:ext>
                </a:extLst>
              </a:tr>
              <a:tr h="17093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TCGA-LIHC</a:t>
                      </a:r>
                    </a:p>
                  </a:txBody>
                  <a:tcPr marL="6804" marR="6804" marT="68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ore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337</a:t>
                      </a:r>
                    </a:p>
                  </a:txBody>
                  <a:tcPr marL="6804" marR="6804" marT="68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ore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12,176</a:t>
                      </a:r>
                    </a:p>
                  </a:txBody>
                  <a:tcPr marL="6804" marR="6804" marT="68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ore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32,165</a:t>
                      </a:r>
                    </a:p>
                  </a:txBody>
                  <a:tcPr marL="6804" marR="6804" marT="68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9666444"/>
                  </a:ext>
                </a:extLst>
              </a:tr>
              <a:tr h="17093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TCGA-LUAD</a:t>
                      </a:r>
                    </a:p>
                  </a:txBody>
                  <a:tcPr marL="6804" marR="6804" marT="68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ore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444</a:t>
                      </a:r>
                    </a:p>
                  </a:txBody>
                  <a:tcPr marL="6804" marR="6804" marT="68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ore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16,357</a:t>
                      </a:r>
                    </a:p>
                  </a:txBody>
                  <a:tcPr marL="6804" marR="6804" marT="68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ore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114,063</a:t>
                      </a:r>
                    </a:p>
                  </a:txBody>
                  <a:tcPr marL="6804" marR="6804" marT="68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90292734"/>
                  </a:ext>
                </a:extLst>
              </a:tr>
              <a:tr h="17093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TCGA-LUSC</a:t>
                      </a:r>
                    </a:p>
                  </a:txBody>
                  <a:tcPr marL="6804" marR="6804" marT="68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ore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369</a:t>
                      </a:r>
                    </a:p>
                  </a:txBody>
                  <a:tcPr marL="6804" marR="6804" marT="68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ore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15,915</a:t>
                      </a:r>
                    </a:p>
                  </a:txBody>
                  <a:tcPr marL="6804" marR="6804" marT="68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ore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93,962</a:t>
                      </a:r>
                    </a:p>
                  </a:txBody>
                  <a:tcPr marL="6804" marR="6804" marT="68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80987213"/>
                  </a:ext>
                </a:extLst>
              </a:tr>
              <a:tr h="17093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TCGA-MESO</a:t>
                      </a:r>
                    </a:p>
                  </a:txBody>
                  <a:tcPr marL="6804" marR="6804" marT="68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ore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80</a:t>
                      </a:r>
                    </a:p>
                  </a:txBody>
                  <a:tcPr marL="6804" marR="6804" marT="68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ore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1,891</a:t>
                      </a:r>
                    </a:p>
                  </a:txBody>
                  <a:tcPr marL="6804" marR="6804" marT="68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ore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2,316</a:t>
                      </a:r>
                    </a:p>
                  </a:txBody>
                  <a:tcPr marL="6804" marR="6804" marT="68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1097500"/>
                  </a:ext>
                </a:extLst>
              </a:tr>
              <a:tr h="17093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TCGA-PAAD</a:t>
                      </a:r>
                    </a:p>
                  </a:txBody>
                  <a:tcPr marL="6804" marR="6804" marT="68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ore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171</a:t>
                      </a:r>
                    </a:p>
                  </a:txBody>
                  <a:tcPr marL="6804" marR="6804" marT="68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ore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9,760</a:t>
                      </a:r>
                    </a:p>
                  </a:txBody>
                  <a:tcPr marL="6804" marR="6804" marT="68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ore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19,756</a:t>
                      </a:r>
                    </a:p>
                  </a:txBody>
                  <a:tcPr marL="6804" marR="6804" marT="68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17868217"/>
                  </a:ext>
                </a:extLst>
              </a:tr>
              <a:tr h="17093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TCGA-READ</a:t>
                      </a:r>
                    </a:p>
                  </a:txBody>
                  <a:tcPr marL="6804" marR="6804" marT="68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ore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72</a:t>
                      </a:r>
                    </a:p>
                  </a:txBody>
                  <a:tcPr marL="6804" marR="6804" marT="68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ore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10,026</a:t>
                      </a:r>
                    </a:p>
                  </a:txBody>
                  <a:tcPr marL="6804" marR="6804" marT="68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ore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22,032</a:t>
                      </a:r>
                    </a:p>
                  </a:txBody>
                  <a:tcPr marL="6804" marR="6804" marT="68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31889357"/>
                  </a:ext>
                </a:extLst>
              </a:tr>
              <a:tr h="17093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TCGA-SKCM</a:t>
                      </a:r>
                    </a:p>
                  </a:txBody>
                  <a:tcPr marL="6804" marR="6804" marT="68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ore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410</a:t>
                      </a:r>
                    </a:p>
                  </a:txBody>
                  <a:tcPr marL="6804" marR="6804" marT="68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ore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17,417</a:t>
                      </a:r>
                    </a:p>
                  </a:txBody>
                  <a:tcPr marL="6804" marR="6804" marT="68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ore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216,417</a:t>
                      </a:r>
                    </a:p>
                  </a:txBody>
                  <a:tcPr marL="6804" marR="6804" marT="68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23270764"/>
                  </a:ext>
                </a:extLst>
              </a:tr>
              <a:tr h="17093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TCGA-STAD</a:t>
                      </a:r>
                    </a:p>
                  </a:txBody>
                  <a:tcPr marL="6804" marR="6804" marT="68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ore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359</a:t>
                      </a:r>
                    </a:p>
                  </a:txBody>
                  <a:tcPr marL="6804" marR="6804" marT="68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ore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16,618</a:t>
                      </a:r>
                    </a:p>
                  </a:txBody>
                  <a:tcPr marL="6804" marR="6804" marT="68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ore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110,083</a:t>
                      </a:r>
                    </a:p>
                  </a:txBody>
                  <a:tcPr marL="6804" marR="6804" marT="68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0362284"/>
                  </a:ext>
                </a:extLst>
              </a:tr>
              <a:tr h="17093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TCGA-THCA</a:t>
                      </a:r>
                    </a:p>
                  </a:txBody>
                  <a:tcPr marL="6804" marR="6804" marT="68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ore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424</a:t>
                      </a:r>
                    </a:p>
                  </a:txBody>
                  <a:tcPr marL="6804" marR="6804" marT="68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ore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3,248</a:t>
                      </a:r>
                    </a:p>
                  </a:txBody>
                  <a:tcPr marL="6804" marR="6804" marT="68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ore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4,599</a:t>
                      </a:r>
                    </a:p>
                  </a:txBody>
                  <a:tcPr marL="6804" marR="6804" marT="68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0985494"/>
                  </a:ext>
                </a:extLst>
              </a:tr>
              <a:tr h="17093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TCGA-UVM</a:t>
                      </a:r>
                    </a:p>
                  </a:txBody>
                  <a:tcPr marL="6804" marR="6804" marT="68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ore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54</a:t>
                      </a:r>
                    </a:p>
                  </a:txBody>
                  <a:tcPr marL="6804" marR="6804" marT="68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ore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809</a:t>
                      </a:r>
                    </a:p>
                  </a:txBody>
                  <a:tcPr marL="6804" marR="6804" marT="68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ore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987</a:t>
                      </a:r>
                    </a:p>
                  </a:txBody>
                  <a:tcPr marL="6804" marR="6804" marT="68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0606142"/>
                  </a:ext>
                </a:extLst>
              </a:tr>
              <a:tr h="18275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Total</a:t>
                      </a:r>
                    </a:p>
                  </a:txBody>
                  <a:tcPr marL="6804" marR="6804" marT="680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ore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5,518</a:t>
                      </a:r>
                    </a:p>
                  </a:txBody>
                  <a:tcPr marL="6804" marR="6804" marT="680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ore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19,186</a:t>
                      </a:r>
                    </a:p>
                  </a:txBody>
                  <a:tcPr marL="6804" marR="6804" marT="680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ore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988,633</a:t>
                      </a:r>
                    </a:p>
                  </a:txBody>
                  <a:tcPr marL="6804" marR="6804" marT="680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28680162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9D9FE5ED-6C4C-696F-34F9-926C743E9BE2}"/>
              </a:ext>
            </a:extLst>
          </p:cNvPr>
          <p:cNvSpPr txBox="1"/>
          <p:nvPr/>
        </p:nvSpPr>
        <p:spPr>
          <a:xfrm>
            <a:off x="1808237" y="1452921"/>
            <a:ext cx="34895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Table 2. Data statistics of input data (before)</a:t>
            </a:r>
            <a:endParaRPr kumimoji="1" lang="en-US" altLang="ko-Kore-KR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8C854C70-5F2B-7C7C-F80E-1C89E6C74C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4780434"/>
              </p:ext>
            </p:extLst>
          </p:nvPr>
        </p:nvGraphicFramePr>
        <p:xfrm>
          <a:off x="1734158" y="1738195"/>
          <a:ext cx="3637666" cy="4152687"/>
        </p:xfrm>
        <a:graphic>
          <a:graphicData uri="http://schemas.openxmlformats.org/drawingml/2006/table">
            <a:tbl>
              <a:tblPr/>
              <a:tblGrid>
                <a:gridCol w="880483">
                  <a:extLst>
                    <a:ext uri="{9D8B030D-6E8A-4147-A177-3AD203B41FA5}">
                      <a16:colId xmlns:a16="http://schemas.microsoft.com/office/drawing/2014/main" val="3415060279"/>
                    </a:ext>
                  </a:extLst>
                </a:gridCol>
                <a:gridCol w="551436">
                  <a:extLst>
                    <a:ext uri="{9D8B030D-6E8A-4147-A177-3AD203B41FA5}">
                      <a16:colId xmlns:a16="http://schemas.microsoft.com/office/drawing/2014/main" val="3203974320"/>
                    </a:ext>
                  </a:extLst>
                </a:gridCol>
                <a:gridCol w="510591">
                  <a:extLst>
                    <a:ext uri="{9D8B030D-6E8A-4147-A177-3AD203B41FA5}">
                      <a16:colId xmlns:a16="http://schemas.microsoft.com/office/drawing/2014/main" val="4122415897"/>
                    </a:ext>
                  </a:extLst>
                </a:gridCol>
                <a:gridCol w="1695156">
                  <a:extLst>
                    <a:ext uri="{9D8B030D-6E8A-4147-A177-3AD203B41FA5}">
                      <a16:colId xmlns:a16="http://schemas.microsoft.com/office/drawing/2014/main" val="3974521534"/>
                    </a:ext>
                  </a:extLst>
                </a:gridCol>
              </a:tblGrid>
              <a:tr h="267738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Tumor type</a:t>
                      </a:r>
                    </a:p>
                  </a:txBody>
                  <a:tcPr marL="89528" marR="89528" marT="44764" marB="44764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Clinical &amp; Mutation data</a:t>
                      </a:r>
                    </a:p>
                  </a:txBody>
                  <a:tcPr marL="89528" marR="89528" marT="44764" marB="44764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4517803"/>
                  </a:ext>
                </a:extLst>
              </a:tr>
              <a:tr h="208644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Patients</a:t>
                      </a:r>
                    </a:p>
                  </a:txBody>
                  <a:tcPr marL="6804" marR="6804" marT="680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Genes</a:t>
                      </a:r>
                    </a:p>
                  </a:txBody>
                  <a:tcPr marL="6804" marR="6804" marT="680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Non-synonymous mutations</a:t>
                      </a:r>
                    </a:p>
                  </a:txBody>
                  <a:tcPr marL="6804" marR="6804" marT="680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6391159"/>
                  </a:ext>
                </a:extLst>
              </a:tr>
              <a:tr h="17093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TCGA-ACC</a:t>
                      </a:r>
                    </a:p>
                  </a:txBody>
                  <a:tcPr marL="6804" marR="6804" marT="680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ore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81</a:t>
                      </a:r>
                    </a:p>
                  </a:txBody>
                  <a:tcPr marL="6804" marR="6804" marT="680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ore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4,224</a:t>
                      </a:r>
                    </a:p>
                  </a:txBody>
                  <a:tcPr marL="6804" marR="6804" marT="680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ore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5,863</a:t>
                      </a:r>
                    </a:p>
                  </a:txBody>
                  <a:tcPr marL="6804" marR="6804" marT="680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45983569"/>
                  </a:ext>
                </a:extLst>
              </a:tr>
              <a:tr h="17093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TCGA-BLCA</a:t>
                      </a:r>
                    </a:p>
                  </a:txBody>
                  <a:tcPr marL="6804" marR="6804" marT="68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ore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398</a:t>
                      </a:r>
                    </a:p>
                  </a:txBody>
                  <a:tcPr marL="6804" marR="6804" marT="68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ore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16,581</a:t>
                      </a:r>
                    </a:p>
                  </a:txBody>
                  <a:tcPr marL="6804" marR="6804" marT="68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ore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87,790</a:t>
                      </a:r>
                    </a:p>
                  </a:txBody>
                  <a:tcPr marL="6804" marR="6804" marT="68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8165987"/>
                  </a:ext>
                </a:extLst>
              </a:tr>
              <a:tr h="17093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TCGA-BRCA</a:t>
                      </a:r>
                    </a:p>
                  </a:txBody>
                  <a:tcPr marL="6804" marR="6804" marT="68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ore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771</a:t>
                      </a:r>
                    </a:p>
                  </a:txBody>
                  <a:tcPr marL="6804" marR="6804" marT="68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ore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14,481</a:t>
                      </a:r>
                    </a:p>
                  </a:txBody>
                  <a:tcPr marL="6804" marR="6804" marT="68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ore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48,152</a:t>
                      </a:r>
                    </a:p>
                  </a:txBody>
                  <a:tcPr marL="6804" marR="6804" marT="68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06542847"/>
                  </a:ext>
                </a:extLst>
              </a:tr>
              <a:tr h="17093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TCGA-CHOL</a:t>
                      </a:r>
                    </a:p>
                  </a:txBody>
                  <a:tcPr marL="6804" marR="6804" marT="68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ore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36</a:t>
                      </a:r>
                    </a:p>
                  </a:txBody>
                  <a:tcPr marL="6804" marR="6804" marT="68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ore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1,469</a:t>
                      </a:r>
                    </a:p>
                  </a:txBody>
                  <a:tcPr marL="6804" marR="6804" marT="68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ore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1,659</a:t>
                      </a:r>
                    </a:p>
                  </a:txBody>
                  <a:tcPr marL="6804" marR="6804" marT="68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4043879"/>
                  </a:ext>
                </a:extLst>
              </a:tr>
              <a:tr h="17093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TCGA-COAD</a:t>
                      </a:r>
                    </a:p>
                  </a:txBody>
                  <a:tcPr marL="6804" marR="6804" marT="68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ore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255</a:t>
                      </a:r>
                    </a:p>
                  </a:txBody>
                  <a:tcPr marL="6804" marR="6804" marT="68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ore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16,795</a:t>
                      </a:r>
                    </a:p>
                  </a:txBody>
                  <a:tcPr marL="6804" marR="6804" marT="68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ore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88,722</a:t>
                      </a:r>
                    </a:p>
                  </a:txBody>
                  <a:tcPr marL="6804" marR="6804" marT="68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46319884"/>
                  </a:ext>
                </a:extLst>
              </a:tr>
              <a:tr h="17093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TCGA-ESCA</a:t>
                      </a:r>
                    </a:p>
                  </a:txBody>
                  <a:tcPr marL="6804" marR="6804" marT="68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ore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162</a:t>
                      </a:r>
                    </a:p>
                  </a:txBody>
                  <a:tcPr marL="6804" marR="6804" marT="68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ore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9,672</a:t>
                      </a:r>
                    </a:p>
                  </a:txBody>
                  <a:tcPr marL="6804" marR="6804" marT="68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ore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19,957</a:t>
                      </a:r>
                    </a:p>
                  </a:txBody>
                  <a:tcPr marL="6804" marR="6804" marT="68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5175221"/>
                  </a:ext>
                </a:extLst>
              </a:tr>
              <a:tr h="17093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TCGA-HNSC</a:t>
                      </a:r>
                    </a:p>
                  </a:txBody>
                  <a:tcPr marL="6804" marR="6804" marT="68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ore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430</a:t>
                      </a:r>
                    </a:p>
                  </a:txBody>
                  <a:tcPr marL="6804" marR="6804" marT="68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ore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14,684</a:t>
                      </a:r>
                    </a:p>
                  </a:txBody>
                  <a:tcPr marL="6804" marR="6804" marT="68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ore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55,263</a:t>
                      </a:r>
                    </a:p>
                  </a:txBody>
                  <a:tcPr marL="6804" marR="6804" marT="68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2088335"/>
                  </a:ext>
                </a:extLst>
              </a:tr>
              <a:tr h="17093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TCGA-KICH</a:t>
                      </a:r>
                    </a:p>
                  </a:txBody>
                  <a:tcPr marL="6804" marR="6804" marT="68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ore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64</a:t>
                      </a:r>
                    </a:p>
                  </a:txBody>
                  <a:tcPr marL="6804" marR="6804" marT="68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ore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1,706</a:t>
                      </a:r>
                    </a:p>
                  </a:txBody>
                  <a:tcPr marL="6804" marR="6804" marT="68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ore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1,911</a:t>
                      </a:r>
                    </a:p>
                  </a:txBody>
                  <a:tcPr marL="6804" marR="6804" marT="68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36721399"/>
                  </a:ext>
                </a:extLst>
              </a:tr>
              <a:tr h="17093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TCGA-KIRC</a:t>
                      </a:r>
                    </a:p>
                  </a:txBody>
                  <a:tcPr marL="6804" marR="6804" marT="68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ore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360</a:t>
                      </a:r>
                    </a:p>
                  </a:txBody>
                  <a:tcPr marL="6804" marR="6804" marT="68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ore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9,091</a:t>
                      </a:r>
                    </a:p>
                  </a:txBody>
                  <a:tcPr marL="6804" marR="6804" marT="68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ore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16,479</a:t>
                      </a:r>
                    </a:p>
                  </a:txBody>
                  <a:tcPr marL="6804" marR="6804" marT="68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6290952"/>
                  </a:ext>
                </a:extLst>
              </a:tr>
              <a:tr h="17093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TCGA-KIRP</a:t>
                      </a:r>
                    </a:p>
                  </a:txBody>
                  <a:tcPr marL="6804" marR="6804" marT="68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ore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241</a:t>
                      </a:r>
                    </a:p>
                  </a:txBody>
                  <a:tcPr marL="6804" marR="6804" marT="68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ore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7,182</a:t>
                      </a:r>
                    </a:p>
                  </a:txBody>
                  <a:tcPr marL="6804" marR="6804" marT="68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ore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11,288</a:t>
                      </a:r>
                    </a:p>
                  </a:txBody>
                  <a:tcPr marL="6804" marR="6804" marT="68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05148369"/>
                  </a:ext>
                </a:extLst>
              </a:tr>
              <a:tr h="17093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TCGA-LIHC</a:t>
                      </a:r>
                    </a:p>
                  </a:txBody>
                  <a:tcPr marL="6804" marR="6804" marT="68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ore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337</a:t>
                      </a:r>
                    </a:p>
                  </a:txBody>
                  <a:tcPr marL="6804" marR="6804" marT="68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ore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12,176</a:t>
                      </a:r>
                    </a:p>
                  </a:txBody>
                  <a:tcPr marL="6804" marR="6804" marT="68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ore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30,303</a:t>
                      </a:r>
                    </a:p>
                  </a:txBody>
                  <a:tcPr marL="6804" marR="6804" marT="68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9666444"/>
                  </a:ext>
                </a:extLst>
              </a:tr>
              <a:tr h="17093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TCGA-LUAD</a:t>
                      </a:r>
                    </a:p>
                  </a:txBody>
                  <a:tcPr marL="6804" marR="6804" marT="68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ore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444</a:t>
                      </a:r>
                    </a:p>
                  </a:txBody>
                  <a:tcPr marL="6804" marR="6804" marT="68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ore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16,357</a:t>
                      </a:r>
                    </a:p>
                  </a:txBody>
                  <a:tcPr marL="6804" marR="6804" marT="68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ore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109,585</a:t>
                      </a:r>
                    </a:p>
                  </a:txBody>
                  <a:tcPr marL="6804" marR="6804" marT="68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90292734"/>
                  </a:ext>
                </a:extLst>
              </a:tr>
              <a:tr h="17093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TCGA-LUSC</a:t>
                      </a:r>
                    </a:p>
                  </a:txBody>
                  <a:tcPr marL="6804" marR="6804" marT="68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ore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369</a:t>
                      </a:r>
                    </a:p>
                  </a:txBody>
                  <a:tcPr marL="6804" marR="6804" marT="68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ore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15,915</a:t>
                      </a:r>
                    </a:p>
                  </a:txBody>
                  <a:tcPr marL="6804" marR="6804" marT="68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ore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90,527</a:t>
                      </a:r>
                    </a:p>
                  </a:txBody>
                  <a:tcPr marL="6804" marR="6804" marT="68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80987213"/>
                  </a:ext>
                </a:extLst>
              </a:tr>
              <a:tr h="17093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TCGA-MESO</a:t>
                      </a:r>
                    </a:p>
                  </a:txBody>
                  <a:tcPr marL="6804" marR="6804" marT="68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ore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80</a:t>
                      </a:r>
                    </a:p>
                  </a:txBody>
                  <a:tcPr marL="6804" marR="6804" marT="68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ore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1,891</a:t>
                      </a:r>
                    </a:p>
                  </a:txBody>
                  <a:tcPr marL="6804" marR="6804" marT="68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ore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2,135</a:t>
                      </a:r>
                    </a:p>
                  </a:txBody>
                  <a:tcPr marL="6804" marR="6804" marT="68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1097500"/>
                  </a:ext>
                </a:extLst>
              </a:tr>
              <a:tr h="17093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TCGA-PAAD</a:t>
                      </a:r>
                    </a:p>
                  </a:txBody>
                  <a:tcPr marL="6804" marR="6804" marT="68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ore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171</a:t>
                      </a:r>
                    </a:p>
                  </a:txBody>
                  <a:tcPr marL="6804" marR="6804" marT="68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ore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9,760</a:t>
                      </a:r>
                    </a:p>
                  </a:txBody>
                  <a:tcPr marL="6804" marR="6804" marT="68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ore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19,325</a:t>
                      </a:r>
                    </a:p>
                  </a:txBody>
                  <a:tcPr marL="6804" marR="6804" marT="68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17868217"/>
                  </a:ext>
                </a:extLst>
              </a:tr>
              <a:tr h="17093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TCGA-READ</a:t>
                      </a:r>
                    </a:p>
                  </a:txBody>
                  <a:tcPr marL="6804" marR="6804" marT="68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ore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72</a:t>
                      </a:r>
                    </a:p>
                  </a:txBody>
                  <a:tcPr marL="6804" marR="6804" marT="68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ore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10,026</a:t>
                      </a:r>
                    </a:p>
                  </a:txBody>
                  <a:tcPr marL="6804" marR="6804" marT="68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ore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21,398</a:t>
                      </a:r>
                    </a:p>
                  </a:txBody>
                  <a:tcPr marL="6804" marR="6804" marT="68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31889357"/>
                  </a:ext>
                </a:extLst>
              </a:tr>
              <a:tr h="17093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TCGA-SKCM</a:t>
                      </a:r>
                    </a:p>
                  </a:txBody>
                  <a:tcPr marL="6804" marR="6804" marT="68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ore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410</a:t>
                      </a:r>
                    </a:p>
                  </a:txBody>
                  <a:tcPr marL="6804" marR="6804" marT="68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ore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17,417</a:t>
                      </a:r>
                    </a:p>
                  </a:txBody>
                  <a:tcPr marL="6804" marR="6804" marT="68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ore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214,626</a:t>
                      </a:r>
                    </a:p>
                  </a:txBody>
                  <a:tcPr marL="6804" marR="6804" marT="68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23270764"/>
                  </a:ext>
                </a:extLst>
              </a:tr>
              <a:tr h="17093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TCGA-STAD</a:t>
                      </a:r>
                    </a:p>
                  </a:txBody>
                  <a:tcPr marL="6804" marR="6804" marT="68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ore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359</a:t>
                      </a:r>
                    </a:p>
                  </a:txBody>
                  <a:tcPr marL="6804" marR="6804" marT="68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ore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16,618</a:t>
                      </a:r>
                    </a:p>
                  </a:txBody>
                  <a:tcPr marL="6804" marR="6804" marT="68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ore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95,052</a:t>
                      </a:r>
                    </a:p>
                  </a:txBody>
                  <a:tcPr marL="6804" marR="6804" marT="68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0362284"/>
                  </a:ext>
                </a:extLst>
              </a:tr>
              <a:tr h="17093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TCGA-THCA</a:t>
                      </a:r>
                    </a:p>
                  </a:txBody>
                  <a:tcPr marL="6804" marR="6804" marT="68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ore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424</a:t>
                      </a:r>
                    </a:p>
                  </a:txBody>
                  <a:tcPr marL="6804" marR="6804" marT="68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ore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3,248</a:t>
                      </a:r>
                    </a:p>
                  </a:txBody>
                  <a:tcPr marL="6804" marR="6804" marT="68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ore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4,372</a:t>
                      </a:r>
                    </a:p>
                  </a:txBody>
                  <a:tcPr marL="6804" marR="6804" marT="68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0985494"/>
                  </a:ext>
                </a:extLst>
              </a:tr>
              <a:tr h="17093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TCGA-UVM</a:t>
                      </a:r>
                    </a:p>
                  </a:txBody>
                  <a:tcPr marL="6804" marR="6804" marT="68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ore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54</a:t>
                      </a:r>
                    </a:p>
                  </a:txBody>
                  <a:tcPr marL="6804" marR="6804" marT="68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ore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809</a:t>
                      </a:r>
                    </a:p>
                  </a:txBody>
                  <a:tcPr marL="6804" marR="6804" marT="68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ore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947</a:t>
                      </a:r>
                    </a:p>
                  </a:txBody>
                  <a:tcPr marL="6804" marR="6804" marT="68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0606142"/>
                  </a:ext>
                </a:extLst>
              </a:tr>
              <a:tr h="18275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Total</a:t>
                      </a:r>
                    </a:p>
                  </a:txBody>
                  <a:tcPr marL="6804" marR="6804" marT="680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ore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5,518</a:t>
                      </a:r>
                    </a:p>
                  </a:txBody>
                  <a:tcPr marL="6804" marR="6804" marT="680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ore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19,186</a:t>
                      </a:r>
                    </a:p>
                  </a:txBody>
                  <a:tcPr marL="6804" marR="6804" marT="680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ore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925,354</a:t>
                      </a:r>
                    </a:p>
                  </a:txBody>
                  <a:tcPr marL="6804" marR="6804" marT="680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286801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205700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7FD48C-AC40-0297-AE08-2689C105B8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580768"/>
          </a:xfrm>
        </p:spPr>
        <p:txBody>
          <a:bodyPr>
            <a:normAutofit/>
          </a:bodyPr>
          <a:lstStyle/>
          <a:p>
            <a:r>
              <a:rPr kumimoji="1" lang="en-US" altLang="ko-Kore-KR" sz="2000" dirty="0">
                <a:latin typeface="Arial Nova" panose="020B0504020202020204" pitchFamily="34" charset="0"/>
              </a:rPr>
              <a:t>Data | TCGA MC3 Project </a:t>
            </a:r>
            <a:r>
              <a:rPr kumimoji="1" lang="en-US" altLang="ko-Kore-KR" sz="2000" dirty="0" err="1">
                <a:latin typeface="Arial Nova" panose="020B0504020202020204" pitchFamily="34" charset="0"/>
              </a:rPr>
              <a:t>maf</a:t>
            </a:r>
            <a:r>
              <a:rPr kumimoji="1" lang="en-US" altLang="ko-Kore-KR" sz="2000" dirty="0">
                <a:latin typeface="Arial Nova" panose="020B0504020202020204" pitchFamily="34" charset="0"/>
              </a:rPr>
              <a:t> file &amp; TCGA clinical data </a:t>
            </a:r>
            <a:endParaRPr kumimoji="1" lang="ko-Kore-KR" altLang="en-US" sz="2000" dirty="0">
              <a:latin typeface="Arial Nova" panose="020B0504020202020204" pitchFamily="34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8DA103F-F9CA-A5FA-D78D-9B7F2093F4DD}"/>
              </a:ext>
            </a:extLst>
          </p:cNvPr>
          <p:cNvSpPr/>
          <p:nvPr/>
        </p:nvSpPr>
        <p:spPr>
          <a:xfrm>
            <a:off x="0" y="534173"/>
            <a:ext cx="12192000" cy="135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EB880C6-0881-3B67-7CA9-EA2A9E14F013}"/>
              </a:ext>
            </a:extLst>
          </p:cNvPr>
          <p:cNvSpPr txBox="1"/>
          <p:nvPr/>
        </p:nvSpPr>
        <p:spPr>
          <a:xfrm>
            <a:off x="7286238" y="976376"/>
            <a:ext cx="32681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Table 3. Clinical information of input data</a:t>
            </a:r>
            <a:endParaRPr kumimoji="1" lang="en-US" altLang="ko-Kore-KR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7" name="개체 6">
            <a:extLst>
              <a:ext uri="{FF2B5EF4-FFF2-40B4-BE49-F238E27FC236}">
                <a16:creationId xmlns:a16="http://schemas.microsoft.com/office/drawing/2014/main" id="{78016FAD-7BCF-5367-3148-436CB9697D7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18910000"/>
              </p:ext>
            </p:extLst>
          </p:nvPr>
        </p:nvGraphicFramePr>
        <p:xfrm>
          <a:off x="6715017" y="1264101"/>
          <a:ext cx="4410594" cy="50079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워크시트" r:id="rId2" imgW="4406900" imgH="5003800" progId="Excel.Sheet.12">
                  <p:embed/>
                </p:oleObj>
              </mc:Choice>
              <mc:Fallback>
                <p:oleObj name="워크시트" r:id="rId2" imgW="4406900" imgH="50038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715017" y="1264101"/>
                        <a:ext cx="4410594" cy="50079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1" name="그룹 10">
            <a:extLst>
              <a:ext uri="{FF2B5EF4-FFF2-40B4-BE49-F238E27FC236}">
                <a16:creationId xmlns:a16="http://schemas.microsoft.com/office/drawing/2014/main" id="{3BDF3A1F-7BEF-A4C4-273C-9C3A57505024}"/>
              </a:ext>
            </a:extLst>
          </p:cNvPr>
          <p:cNvGrpSpPr/>
          <p:nvPr/>
        </p:nvGrpSpPr>
        <p:grpSpPr>
          <a:xfrm>
            <a:off x="84262" y="1443524"/>
            <a:ext cx="4897611" cy="4702263"/>
            <a:chOff x="84262" y="1443524"/>
            <a:chExt cx="4897611" cy="4702263"/>
          </a:xfrm>
        </p:grpSpPr>
        <p:pic>
          <p:nvPicPr>
            <p:cNvPr id="12" name="그래픽 11" descr="그룹 단색으로 채워진">
              <a:extLst>
                <a:ext uri="{FF2B5EF4-FFF2-40B4-BE49-F238E27FC236}">
                  <a16:creationId xmlns:a16="http://schemas.microsoft.com/office/drawing/2014/main" id="{7238222E-65B0-9F1E-DE01-CE25F5DF68F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158044" y="3432738"/>
              <a:ext cx="914400" cy="914400"/>
            </a:xfrm>
            <a:prstGeom prst="rect">
              <a:avLst/>
            </a:prstGeom>
          </p:spPr>
        </p:pic>
        <p:pic>
          <p:nvPicPr>
            <p:cNvPr id="13" name="그래픽 12" descr="그룹 단색으로 채워진">
              <a:extLst>
                <a:ext uri="{FF2B5EF4-FFF2-40B4-BE49-F238E27FC236}">
                  <a16:creationId xmlns:a16="http://schemas.microsoft.com/office/drawing/2014/main" id="{C063AF34-1CC3-1356-1719-DAEF1BFD47F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918222" y="3432738"/>
              <a:ext cx="914400" cy="914400"/>
            </a:xfrm>
            <a:prstGeom prst="rect">
              <a:avLst/>
            </a:prstGeom>
          </p:spPr>
        </p:pic>
        <p:pic>
          <p:nvPicPr>
            <p:cNvPr id="14" name="그래픽 13" descr="그룹 단색으로 채워진">
              <a:extLst>
                <a:ext uri="{FF2B5EF4-FFF2-40B4-BE49-F238E27FC236}">
                  <a16:creationId xmlns:a16="http://schemas.microsoft.com/office/drawing/2014/main" id="{BC7CDD8A-D463-3682-8E9F-FED0A9BF6C6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156831" y="2853698"/>
              <a:ext cx="914400" cy="914400"/>
            </a:xfrm>
            <a:prstGeom prst="rect">
              <a:avLst/>
            </a:prstGeom>
          </p:spPr>
        </p:pic>
        <p:pic>
          <p:nvPicPr>
            <p:cNvPr id="15" name="그래픽 14" descr="그룹 단색으로 채워진">
              <a:extLst>
                <a:ext uri="{FF2B5EF4-FFF2-40B4-BE49-F238E27FC236}">
                  <a16:creationId xmlns:a16="http://schemas.microsoft.com/office/drawing/2014/main" id="{2B63E49E-4E26-1589-109F-44EA3B3993D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917009" y="2853698"/>
              <a:ext cx="914400" cy="914400"/>
            </a:xfrm>
            <a:prstGeom prst="rect">
              <a:avLst/>
            </a:prstGeom>
          </p:spPr>
        </p:pic>
        <p:pic>
          <p:nvPicPr>
            <p:cNvPr id="16" name="그래픽 15" descr="용지 단색으로 채워진">
              <a:extLst>
                <a:ext uri="{FF2B5EF4-FFF2-40B4-BE49-F238E27FC236}">
                  <a16:creationId xmlns:a16="http://schemas.microsoft.com/office/drawing/2014/main" id="{D0657228-CF01-5D9F-8DB5-B71C95FA07C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4262" y="4011949"/>
              <a:ext cx="1625255" cy="1625255"/>
            </a:xfrm>
            <a:prstGeom prst="rect">
              <a:avLst/>
            </a:prstGeom>
          </p:spPr>
        </p:pic>
        <p:pic>
          <p:nvPicPr>
            <p:cNvPr id="17" name="그래픽 16" descr="의사 남성 단색으로 채워진">
              <a:extLst>
                <a:ext uri="{FF2B5EF4-FFF2-40B4-BE49-F238E27FC236}">
                  <a16:creationId xmlns:a16="http://schemas.microsoft.com/office/drawing/2014/main" id="{7A217100-9A10-9BD3-ED55-8087E649523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23097" y="4595569"/>
              <a:ext cx="747584" cy="747584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6214F42-A928-073E-DCEB-95C94FBE145A}"/>
                </a:ext>
              </a:extLst>
            </p:cNvPr>
            <p:cNvSpPr txBox="1"/>
            <p:nvPr/>
          </p:nvSpPr>
          <p:spPr>
            <a:xfrm>
              <a:off x="188627" y="5499456"/>
              <a:ext cx="141652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600" dirty="0">
                  <a:latin typeface="Arial Nova" panose="020B0504020202020204" pitchFamily="34" charset="0"/>
                </a:rPr>
                <a:t>Clinical data</a:t>
              </a:r>
            </a:p>
            <a:p>
              <a:pPr algn="ctr"/>
              <a:r>
                <a:rPr kumimoji="1" lang="en-US" altLang="ko-Kore-KR" sz="1000" dirty="0">
                  <a:latin typeface="Arial Nova" panose="020B0504020202020204" pitchFamily="34" charset="0"/>
                </a:rPr>
                <a:t>11</a:t>
              </a:r>
              <a:r>
                <a:rPr kumimoji="1" lang="en-US" altLang="ko-KR" sz="1000" dirty="0">
                  <a:latin typeface="Arial Nova" panose="020B0504020202020204" pitchFamily="34" charset="0"/>
                </a:rPr>
                <a:t>,160</a:t>
              </a:r>
              <a:r>
                <a:rPr kumimoji="1" lang="en-US" altLang="ko-Kore-KR" sz="1000" dirty="0">
                  <a:latin typeface="Arial Nova" panose="020B0504020202020204" pitchFamily="34" charset="0"/>
                </a:rPr>
                <a:t> patients with 33 cancer types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1D363B1-40D1-7DE5-5A07-D67801058BB6}"/>
                </a:ext>
              </a:extLst>
            </p:cNvPr>
            <p:cNvSpPr txBox="1"/>
            <p:nvPr/>
          </p:nvSpPr>
          <p:spPr>
            <a:xfrm>
              <a:off x="179757" y="2924433"/>
              <a:ext cx="140827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600" dirty="0">
                  <a:latin typeface="Arial Nova" panose="020B0504020202020204" pitchFamily="34" charset="0"/>
                </a:rPr>
                <a:t>Mutation data</a:t>
              </a:r>
            </a:p>
            <a:p>
              <a:pPr algn="ctr"/>
              <a:r>
                <a:rPr kumimoji="1" lang="en-US" altLang="ko-Kore-KR" sz="1000" dirty="0">
                  <a:latin typeface="Arial Nova" panose="020B0504020202020204" pitchFamily="34" charset="0"/>
                </a:rPr>
                <a:t>10,224 patients with 3,600,961 mutations </a:t>
              </a:r>
            </a:p>
          </p:txBody>
        </p:sp>
        <p:sp>
          <p:nvSpPr>
            <p:cNvPr id="22" name="오른쪽 중괄호[R] 21">
              <a:extLst>
                <a:ext uri="{FF2B5EF4-FFF2-40B4-BE49-F238E27FC236}">
                  <a16:creationId xmlns:a16="http://schemas.microsoft.com/office/drawing/2014/main" id="{095B0BE3-F8E2-DA3F-C7FD-0346A4A682A1}"/>
                </a:ext>
              </a:extLst>
            </p:cNvPr>
            <p:cNvSpPr/>
            <p:nvPr/>
          </p:nvSpPr>
          <p:spPr>
            <a:xfrm>
              <a:off x="1545012" y="2350600"/>
              <a:ext cx="806584" cy="2549623"/>
            </a:xfrm>
            <a:prstGeom prst="rightBrace">
              <a:avLst>
                <a:gd name="adj1" fmla="val 8333"/>
                <a:gd name="adj2" fmla="val 50122"/>
              </a:avLst>
            </a:prstGeom>
            <a:ln w="508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23" name="직선 화살표 연결선 22">
              <a:extLst>
                <a:ext uri="{FF2B5EF4-FFF2-40B4-BE49-F238E27FC236}">
                  <a16:creationId xmlns:a16="http://schemas.microsoft.com/office/drawing/2014/main" id="{B90C614C-67F6-8C27-E71D-EE2391E21F1A}"/>
                </a:ext>
              </a:extLst>
            </p:cNvPr>
            <p:cNvCxnSpPr>
              <a:cxnSpLocks/>
            </p:cNvCxnSpPr>
            <p:nvPr/>
          </p:nvCxnSpPr>
          <p:spPr>
            <a:xfrm>
              <a:off x="2270236" y="3634879"/>
              <a:ext cx="824624" cy="0"/>
            </a:xfrm>
            <a:prstGeom prst="straightConnector1">
              <a:avLst/>
            </a:prstGeom>
            <a:ln w="50800">
              <a:solidFill>
                <a:srgbClr val="92D050"/>
              </a:solidFill>
              <a:headEnd w="lg" len="lg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4" name="그래픽 23" descr="용지 단색으로 채워진">
              <a:extLst>
                <a:ext uri="{FF2B5EF4-FFF2-40B4-BE49-F238E27FC236}">
                  <a16:creationId xmlns:a16="http://schemas.microsoft.com/office/drawing/2014/main" id="{8FCADC4C-1158-C81A-CD5D-0B77B2923CC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4262" y="1443524"/>
              <a:ext cx="1625255" cy="1625255"/>
            </a:xfrm>
            <a:prstGeom prst="rect">
              <a:avLst/>
            </a:prstGeom>
          </p:spPr>
        </p:pic>
        <p:pic>
          <p:nvPicPr>
            <p:cNvPr id="25" name="내용 개체 틀 5" descr="DNA 단색으로 채워진">
              <a:extLst>
                <a:ext uri="{FF2B5EF4-FFF2-40B4-BE49-F238E27FC236}">
                  <a16:creationId xmlns:a16="http://schemas.microsoft.com/office/drawing/2014/main" id="{D5BC4E16-64AA-235F-96EE-78644CD45B0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54443" y="2089438"/>
              <a:ext cx="666249" cy="666249"/>
            </a:xfrm>
            <a:prstGeom prst="rect">
              <a:avLst/>
            </a:prstGeom>
          </p:spPr>
        </p:pic>
        <p:sp>
          <p:nvSpPr>
            <p:cNvPr id="26" name="폭발 2[E] 25">
              <a:extLst>
                <a:ext uri="{FF2B5EF4-FFF2-40B4-BE49-F238E27FC236}">
                  <a16:creationId xmlns:a16="http://schemas.microsoft.com/office/drawing/2014/main" id="{65984F7D-77DF-CC05-AB15-DFCEBBEA33A9}"/>
                </a:ext>
              </a:extLst>
            </p:cNvPr>
            <p:cNvSpPr/>
            <p:nvPr/>
          </p:nvSpPr>
          <p:spPr>
            <a:xfrm>
              <a:off x="720426" y="2426468"/>
              <a:ext cx="117863" cy="117863"/>
            </a:xfrm>
            <a:prstGeom prst="irregularSeal2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5ED5817-4CB0-945A-3978-116AF4EDEAF7}"/>
                </a:ext>
              </a:extLst>
            </p:cNvPr>
            <p:cNvSpPr txBox="1"/>
            <p:nvPr/>
          </p:nvSpPr>
          <p:spPr>
            <a:xfrm>
              <a:off x="2992288" y="4154016"/>
              <a:ext cx="1989585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600" dirty="0">
                  <a:latin typeface="Arial Nova" panose="020B0504020202020204" pitchFamily="34" charset="0"/>
                </a:rPr>
                <a:t>5,518 patients with </a:t>
              </a:r>
              <a:r>
                <a:rPr kumimoji="1" lang="en-US" altLang="ko-Kore-KR" sz="1000" dirty="0">
                  <a:latin typeface="Arial Nova" panose="020B0504020202020204" pitchFamily="34" charset="0"/>
                </a:rPr>
                <a:t>20 cancer types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B303CC9-DAA6-8595-4B76-E645BC13E330}"/>
                </a:ext>
              </a:extLst>
            </p:cNvPr>
            <p:cNvSpPr txBox="1"/>
            <p:nvPr/>
          </p:nvSpPr>
          <p:spPr>
            <a:xfrm>
              <a:off x="1934318" y="2671053"/>
              <a:ext cx="141562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200" dirty="0">
                  <a:latin typeface="Arial Nova" panose="020B0504020202020204" pitchFamily="34" charset="0"/>
                </a:rPr>
                <a:t>Have all clinical features for cox regression</a:t>
              </a:r>
            </a:p>
          </p:txBody>
        </p:sp>
        <p:sp>
          <p:nvSpPr>
            <p:cNvPr id="29" name="호 28">
              <a:extLst>
                <a:ext uri="{FF2B5EF4-FFF2-40B4-BE49-F238E27FC236}">
                  <a16:creationId xmlns:a16="http://schemas.microsoft.com/office/drawing/2014/main" id="{B976F936-6290-9182-8ED5-99E06D06ECB8}"/>
                </a:ext>
              </a:extLst>
            </p:cNvPr>
            <p:cNvSpPr/>
            <p:nvPr/>
          </p:nvSpPr>
          <p:spPr>
            <a:xfrm rot="10800000">
              <a:off x="2428686" y="2990908"/>
              <a:ext cx="888909" cy="648000"/>
            </a:xfrm>
            <a:prstGeom prst="arc">
              <a:avLst/>
            </a:prstGeom>
            <a:ln w="508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4718330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7FD48C-AC40-0297-AE08-2689C105B8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580768"/>
          </a:xfrm>
        </p:spPr>
        <p:txBody>
          <a:bodyPr>
            <a:normAutofit/>
          </a:bodyPr>
          <a:lstStyle/>
          <a:p>
            <a:r>
              <a:rPr kumimoji="1" lang="en-US" altLang="ko-Kore-KR" sz="2000" dirty="0">
                <a:latin typeface="Arial Nova" panose="020B0504020202020204" pitchFamily="34" charset="0"/>
              </a:rPr>
              <a:t>Method | Calculate Gene-wise variant burden(GVB) score : Previous analysis</a:t>
            </a:r>
            <a:endParaRPr kumimoji="1" lang="ko-Kore-KR" altLang="en-US" sz="2000" dirty="0">
              <a:latin typeface="Arial Nova" panose="020B0504020202020204" pitchFamily="34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8DA103F-F9CA-A5FA-D78D-9B7F2093F4DD}"/>
              </a:ext>
            </a:extLst>
          </p:cNvPr>
          <p:cNvSpPr/>
          <p:nvPr/>
        </p:nvSpPr>
        <p:spPr>
          <a:xfrm>
            <a:off x="0" y="534173"/>
            <a:ext cx="12192000" cy="135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1AB409E-0B77-64E8-E7AC-0EC9DC009000}"/>
              </a:ext>
            </a:extLst>
          </p:cNvPr>
          <p:cNvSpPr txBox="1"/>
          <p:nvPr/>
        </p:nvSpPr>
        <p:spPr>
          <a:xfrm>
            <a:off x="244267" y="4410236"/>
            <a:ext cx="19584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400" dirty="0">
                <a:latin typeface="Arial Nova" panose="020B0504020202020204" pitchFamily="34" charset="0"/>
              </a:rPr>
              <a:t>Genes with variants</a:t>
            </a:r>
            <a:br>
              <a:rPr kumimoji="1" lang="en-US" altLang="ko-Kore-KR" sz="1400" dirty="0">
                <a:latin typeface="Arial Nova" panose="020B0504020202020204" pitchFamily="34" charset="0"/>
              </a:rPr>
            </a:br>
            <a:r>
              <a:rPr kumimoji="1" lang="en-US" altLang="ko-Kore-KR" sz="1000" dirty="0">
                <a:latin typeface="Arial Nova" panose="020B0504020202020204" pitchFamily="34" charset="0"/>
              </a:rPr>
              <a:t>For each cancer type patients</a:t>
            </a:r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F4DFF60D-DC46-EE11-42D4-E3D9EBDD2C4F}"/>
              </a:ext>
            </a:extLst>
          </p:cNvPr>
          <p:cNvGrpSpPr/>
          <p:nvPr/>
        </p:nvGrpSpPr>
        <p:grpSpPr>
          <a:xfrm>
            <a:off x="3148037" y="1859209"/>
            <a:ext cx="5339161" cy="3544117"/>
            <a:chOff x="3233732" y="3028890"/>
            <a:chExt cx="5339161" cy="3544117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23BC12A9-48E3-5916-2690-58B98BCB0BB4}"/>
                </a:ext>
              </a:extLst>
            </p:cNvPr>
            <p:cNvSpPr/>
            <p:nvPr/>
          </p:nvSpPr>
          <p:spPr>
            <a:xfrm>
              <a:off x="3233732" y="3581838"/>
              <a:ext cx="5273722" cy="2991169"/>
            </a:xfrm>
            <a:prstGeom prst="rect">
              <a:avLst/>
            </a:prstGeom>
            <a:solidFill>
              <a:schemeClr val="accent1">
                <a:alpha val="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FDB35F7E-F3C6-FC7C-9668-6221ED436C54}"/>
                    </a:ext>
                  </a:extLst>
                </p:cNvPr>
                <p:cNvSpPr txBox="1"/>
                <p:nvPr/>
              </p:nvSpPr>
              <p:spPr>
                <a:xfrm>
                  <a:off x="3303567" y="3601028"/>
                  <a:ext cx="439998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{"/>
                            <m:endChr m:val="|"/>
                            <m:ctrlP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</a:rPr>
                          <m:t>𝑤𝑖𝑡h</m:t>
                        </m:r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</a:rPr>
                          <m:t>𝑆𝐼𝐹𝑇</m:t>
                        </m:r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</a:rPr>
                          <m:t>𝑠𝑐𝑜𝑟𝑒</m:t>
                        </m:r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</a:rPr>
                          <m:t>𝑙𝑒𝑠𝑠</m:t>
                        </m:r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</a:rPr>
                          <m:t>𝑡h𝑎𝑛</m:t>
                        </m:r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</a:rPr>
                          <m:t> 0.7}</m:t>
                        </m:r>
                      </m:oMath>
                    </m:oMathPara>
                  </a14:m>
                  <a:endParaRPr kumimoji="1" lang="ko-Kore-KR" altLang="en-US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FDB35F7E-F3C6-FC7C-9668-6221ED436C5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03567" y="3601028"/>
                  <a:ext cx="4399986" cy="276999"/>
                </a:xfrm>
                <a:prstGeom prst="rect">
                  <a:avLst/>
                </a:prstGeom>
                <a:blipFill>
                  <a:blip r:embed="rId2"/>
                  <a:stretch>
                    <a:fillRect l="-576" t="-4348" r="-1441" b="-39130"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1736E2E9-779E-3410-ADEF-5937060C0A30}"/>
                    </a:ext>
                  </a:extLst>
                </p:cNvPr>
                <p:cNvSpPr txBox="1"/>
                <p:nvPr/>
              </p:nvSpPr>
              <p:spPr>
                <a:xfrm>
                  <a:off x="4103895" y="4932855"/>
                  <a:ext cx="4468998" cy="30482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𝑆𝐼𝐹𝑇</m:t>
                            </m:r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𝑠𝑐𝑜𝑟𝑒</m:t>
                            </m:r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</a:rPr>
                          <m:t>𝑖𝑓</m:t>
                        </m:r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</a:rPr>
                          <m:t>𝑎𝑛𝑑</m:t>
                        </m:r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</a:rPr>
                          <m:t>h𝑜𝑚𝑜𝑧𝑦𝑔𝑜𝑡𝑒</m:t>
                        </m:r>
                      </m:oMath>
                    </m:oMathPara>
                  </a14:m>
                  <a:endParaRPr kumimoji="1" lang="ko-Kore-KR" altLang="en-US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1736E2E9-779E-3410-ADEF-5937060C0A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03895" y="4932855"/>
                  <a:ext cx="4468998" cy="304827"/>
                </a:xfrm>
                <a:prstGeom prst="rect">
                  <a:avLst/>
                </a:prstGeom>
                <a:blipFill>
                  <a:blip r:embed="rId3"/>
                  <a:stretch>
                    <a:fillRect t="-4000" b="-28000"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51C05F73-D114-6D3A-4E40-A3A058CDABF0}"/>
                    </a:ext>
                  </a:extLst>
                </p:cNvPr>
                <p:cNvSpPr txBox="1"/>
                <p:nvPr/>
              </p:nvSpPr>
              <p:spPr>
                <a:xfrm>
                  <a:off x="4261601" y="4508499"/>
                  <a:ext cx="4090800" cy="29931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</a:rPr>
                          <m:t>𝑆𝐼𝐹𝑇</m:t>
                        </m:r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</a:rPr>
                          <m:t>𝑠𝑐𝑜𝑟𝑒</m:t>
                        </m:r>
                        <m:r>
                          <a:rPr kumimoji="1" lang="en-US" altLang="ko-Kore-KR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kumimoji="1" lang="en-US" altLang="ko-Kore-KR" i="1">
                            <a:latin typeface="Cambria Math" panose="02040503050406030204" pitchFamily="18" charset="0"/>
                          </a:rPr>
                          <m:t>𝑖𝑓</m:t>
                        </m:r>
                        <m:r>
                          <a:rPr kumimoji="1" lang="en-US" altLang="ko-Kore-KR" i="1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kumimoji="1" lang="en-US" altLang="ko-Kore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kumimoji="1" lang="en-US" altLang="ko-Kore-KR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kumimoji="1" lang="en-US" altLang="ko-Kore-KR" i="1">
                            <a:latin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kumimoji="1" lang="en-US" altLang="ko-Kore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kumimoji="1" lang="en-US" altLang="ko-Kore-KR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kumimoji="1" lang="en-US" altLang="ko-Kore-KR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1" lang="en-US" altLang="ko-Kore-KR" i="1">
                            <a:latin typeface="Cambria Math" panose="02040503050406030204" pitchFamily="18" charset="0"/>
                          </a:rPr>
                          <m:t>𝑎𝑛𝑑</m:t>
                        </m:r>
                        <m:r>
                          <a:rPr kumimoji="1" lang="en-US" altLang="ko-Kore-KR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1" lang="en-US" altLang="ko-Kore-KR" i="1">
                            <a:latin typeface="Cambria Math" panose="02040503050406030204" pitchFamily="18" charset="0"/>
                          </a:rPr>
                          <m:t>h𝑒𝑡𝑒𝑟𝑜𝑧𝑦𝑔𝑜𝑡𝑒</m:t>
                        </m:r>
                      </m:oMath>
                    </m:oMathPara>
                  </a14:m>
                  <a:endParaRPr kumimoji="1" lang="ko-Kore-KR" altLang="en-US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51C05F73-D114-6D3A-4E40-A3A058CDABF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61601" y="4508499"/>
                  <a:ext cx="4090800" cy="299313"/>
                </a:xfrm>
                <a:prstGeom prst="rect">
                  <a:avLst/>
                </a:prstGeom>
                <a:blipFill>
                  <a:blip r:embed="rId4"/>
                  <a:stretch>
                    <a:fillRect l="-929" t="-8333" r="-1238" b="-29167"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0070B53A-C21C-162B-7732-1AD882396055}"/>
                    </a:ext>
                  </a:extLst>
                </p:cNvPr>
                <p:cNvSpPr txBox="1"/>
                <p:nvPr/>
              </p:nvSpPr>
              <p:spPr>
                <a:xfrm>
                  <a:off x="3303567" y="4720677"/>
                  <a:ext cx="838115" cy="29931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𝑎𝑑𝑗</m:t>
                      </m:r>
                      <m:sSub>
                        <m:sSubPr>
                          <m:ctrlPr>
                            <a:rPr kumimoji="1" lang="en-US" altLang="ko-Kore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a14:m>
                  <a:r>
                    <a:rPr kumimoji="1" lang="en-US" altLang="ko-Kore-KR" dirty="0"/>
                    <a:t> = {</a:t>
                  </a:r>
                  <a:endParaRPr kumimoji="1" lang="ko-Kore-KR" altLang="en-US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0070B53A-C21C-162B-7732-1AD88239605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03567" y="4720677"/>
                  <a:ext cx="838115" cy="299313"/>
                </a:xfrm>
                <a:prstGeom prst="rect">
                  <a:avLst/>
                </a:prstGeom>
                <a:blipFill>
                  <a:blip r:embed="rId5"/>
                  <a:stretch>
                    <a:fillRect l="-13433" t="-25000" r="-14925" b="-41667"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FECD18A2-684C-FB8C-02D7-A86C78416DAB}"/>
                    </a:ext>
                  </a:extLst>
                </p:cNvPr>
                <p:cNvSpPr txBox="1"/>
                <p:nvPr/>
              </p:nvSpPr>
              <p:spPr>
                <a:xfrm>
                  <a:off x="3303567" y="5961609"/>
                  <a:ext cx="112248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𝐺𝑉𝐵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ko-Kore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kumimoji="1" lang="en-US" altLang="ko-Kore-KR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a14:m>
                  <a:r>
                    <a:rPr kumimoji="1" lang="en-US" altLang="ko-Kore-KR" dirty="0"/>
                    <a:t>) = {</a:t>
                  </a:r>
                  <a:endParaRPr kumimoji="1" lang="ko-Kore-KR" altLang="en-US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FECD18A2-684C-FB8C-02D7-A86C78416D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03567" y="5961609"/>
                  <a:ext cx="1122487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6742" t="-27273" r="-12360" b="-54545"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1201413E-99B3-E8D5-80FB-55812B1289D4}"/>
                    </a:ext>
                  </a:extLst>
                </p:cNvPr>
                <p:cNvSpPr txBox="1"/>
                <p:nvPr/>
              </p:nvSpPr>
              <p:spPr>
                <a:xfrm>
                  <a:off x="4495889" y="5703580"/>
                  <a:ext cx="151009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 1,  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𝑖𝑓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kumimoji="1" lang="en-US" altLang="ko-Kore-KR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ko-Kore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kumimoji="1" lang="en-US" altLang="ko-Kore-KR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a14:m>
                  <a:r>
                    <a:rPr kumimoji="1" lang="en-US" altLang="ko-Kore-KR" dirty="0"/>
                    <a:t>) = 0 </a:t>
                  </a:r>
                  <a:endParaRPr kumimoji="1" lang="ko-Kore-KR" altLang="en-US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1201413E-99B3-E8D5-80FB-55812B1289D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95889" y="5703580"/>
                  <a:ext cx="1510093" cy="276999"/>
                </a:xfrm>
                <a:prstGeom prst="rect">
                  <a:avLst/>
                </a:prstGeom>
                <a:blipFill>
                  <a:blip r:embed="rId7"/>
                  <a:stretch>
                    <a:fillRect l="-8333" t="-26087" r="-8333" b="-52174"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8684BBCB-A04A-B4AC-675C-08439D1BFAA7}"/>
                    </a:ext>
                  </a:extLst>
                </p:cNvPr>
                <p:cNvSpPr txBox="1"/>
                <p:nvPr/>
              </p:nvSpPr>
              <p:spPr>
                <a:xfrm>
                  <a:off x="4426054" y="6100108"/>
                  <a:ext cx="2890984" cy="39491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1" lang="en-US" altLang="ko-Kore-KR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kumimoji="1" lang="en-US" altLang="ko-Kore-K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kumimoji="1" lang="en-US" altLang="ko-Kore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1" lang="en-US" altLang="ko-Kore-KR" i="1">
                                        <a:latin typeface="Cambria Math" panose="02040503050406030204" pitchFamily="18" charset="0"/>
                                      </a:rPr>
                                      <m:t>∏</m:t>
                                    </m:r>
                                  </m:e>
                                  <m:sub>
                                    <m:r>
                                      <a:rPr kumimoji="1" lang="en-US" altLang="ko-Kore-KR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kumimoji="1" lang="en-US" altLang="ko-Kore-KR" i="1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kumimoji="1" lang="en-US" altLang="ko-Kore-KR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</m:sSubSup>
                                <m:r>
                                  <a:rPr kumimoji="1" lang="en-US" altLang="ko-Kore-KR" i="1">
                                    <a:latin typeface="Cambria Math" panose="02040503050406030204" pitchFamily="18" charset="0"/>
                                  </a:rPr>
                                  <m:t>𝑎𝑑𝑗</m:t>
                                </m:r>
                                <m:sSub>
                                  <m:sSubPr>
                                    <m:ctrlPr>
                                      <a:rPr kumimoji="1" lang="en-US" altLang="ko-Kore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ko-Kore-KR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kumimoji="1" lang="en-US" altLang="ko-Kore-KR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1/</m:t>
                            </m:r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  <m:r>
                          <a:rPr kumimoji="1" lang="en-US" altLang="ko-Kore-KR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kumimoji="1" lang="en-US" altLang="ko-Kore-KR" i="1">
                            <a:latin typeface="Cambria Math" panose="02040503050406030204" pitchFamily="18" charset="0"/>
                          </a:rPr>
                          <m:t>𝑖𝑓</m:t>
                        </m:r>
                        <m:r>
                          <a:rPr kumimoji="1" lang="en-US" altLang="ko-Kore-KR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1" lang="en-US" altLang="ko-Kore-KR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kumimoji="1" lang="en-US" altLang="ko-Kore-KR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kumimoji="1" lang="en-US" altLang="ko-Kore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kumimoji="1" lang="en-US" altLang="ko-Kore-KR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kumimoji="1" lang="en-US" altLang="ko-Kore-KR" dirty="0"/>
                          <m:t>) &gt; 0</m:t>
                        </m:r>
                      </m:oMath>
                    </m:oMathPara>
                  </a14:m>
                  <a:endParaRPr kumimoji="1" lang="ko-Kore-KR" altLang="en-US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8684BBCB-A04A-B4AC-675C-08439D1BFAA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26054" y="6100108"/>
                  <a:ext cx="2890984" cy="394916"/>
                </a:xfrm>
                <a:prstGeom prst="rect">
                  <a:avLst/>
                </a:prstGeom>
                <a:blipFill>
                  <a:blip r:embed="rId8"/>
                  <a:stretch>
                    <a:fillRect b="-25000"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1C08446-166B-67F8-C306-679B0DD75C8A}"/>
                </a:ext>
              </a:extLst>
            </p:cNvPr>
            <p:cNvSpPr txBox="1"/>
            <p:nvPr/>
          </p:nvSpPr>
          <p:spPr>
            <a:xfrm>
              <a:off x="4752531" y="3028890"/>
              <a:ext cx="2236124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2000" dirty="0">
                  <a:latin typeface="Arial Nova" panose="020B0504020202020204" pitchFamily="34" charset="0"/>
                </a:rPr>
                <a:t>GVB calculation</a:t>
              </a:r>
            </a:p>
          </p:txBody>
        </p:sp>
      </p:grp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B1449C8-FE87-F8AD-EED3-E5C4C3A36A32}"/>
              </a:ext>
            </a:extLst>
          </p:cNvPr>
          <p:cNvCxnSpPr>
            <a:cxnSpLocks/>
          </p:cNvCxnSpPr>
          <p:nvPr/>
        </p:nvCxnSpPr>
        <p:spPr>
          <a:xfrm>
            <a:off x="2298337" y="3750599"/>
            <a:ext cx="681159" cy="7144"/>
          </a:xfrm>
          <a:prstGeom prst="straightConnector1">
            <a:avLst/>
          </a:prstGeom>
          <a:ln w="50800">
            <a:solidFill>
              <a:srgbClr val="92D050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내용 개체 틀 5" descr="DNA 단색으로 채워진">
            <a:extLst>
              <a:ext uri="{FF2B5EF4-FFF2-40B4-BE49-F238E27FC236}">
                <a16:creationId xmlns:a16="http://schemas.microsoft.com/office/drawing/2014/main" id="{E4FB7FC8-6A8A-A4F7-1363-60F2A2BE97F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46447" y="3028179"/>
            <a:ext cx="1444840" cy="1444840"/>
          </a:xfrm>
          <a:prstGeom prst="rect">
            <a:avLst/>
          </a:prstGeom>
        </p:spPr>
      </p:pic>
      <p:pic>
        <p:nvPicPr>
          <p:cNvPr id="26" name="내용 개체 틀 5" descr="DNA 단색으로 채워진">
            <a:extLst>
              <a:ext uri="{FF2B5EF4-FFF2-40B4-BE49-F238E27FC236}">
                <a16:creationId xmlns:a16="http://schemas.microsoft.com/office/drawing/2014/main" id="{D3D38319-176C-5C04-DAA4-9A203D452ED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0" y="3005029"/>
            <a:ext cx="1444840" cy="1444840"/>
          </a:xfrm>
          <a:prstGeom prst="rect">
            <a:avLst/>
          </a:prstGeom>
        </p:spPr>
      </p:pic>
      <p:sp>
        <p:nvSpPr>
          <p:cNvPr id="27" name="폭발 2[E] 26">
            <a:extLst>
              <a:ext uri="{FF2B5EF4-FFF2-40B4-BE49-F238E27FC236}">
                <a16:creationId xmlns:a16="http://schemas.microsoft.com/office/drawing/2014/main" id="{027F1249-FFD6-DDA4-A3D1-E5C296310362}"/>
              </a:ext>
            </a:extLst>
          </p:cNvPr>
          <p:cNvSpPr/>
          <p:nvPr/>
        </p:nvSpPr>
        <p:spPr>
          <a:xfrm>
            <a:off x="359954" y="3759068"/>
            <a:ext cx="255600" cy="255600"/>
          </a:xfrm>
          <a:prstGeom prst="irregularSeal2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8" name="폭발 2[E] 27">
            <a:extLst>
              <a:ext uri="{FF2B5EF4-FFF2-40B4-BE49-F238E27FC236}">
                <a16:creationId xmlns:a16="http://schemas.microsoft.com/office/drawing/2014/main" id="{9D25F4ED-4553-C079-62DF-3E855762E109}"/>
              </a:ext>
            </a:extLst>
          </p:cNvPr>
          <p:cNvSpPr/>
          <p:nvPr/>
        </p:nvSpPr>
        <p:spPr>
          <a:xfrm>
            <a:off x="1782181" y="3503468"/>
            <a:ext cx="255600" cy="255600"/>
          </a:xfrm>
          <a:prstGeom prst="irregularSeal2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DA1B1526-D583-056E-CC8E-C50A438CEDDB}"/>
              </a:ext>
            </a:extLst>
          </p:cNvPr>
          <p:cNvCxnSpPr>
            <a:cxnSpLocks/>
          </p:cNvCxnSpPr>
          <p:nvPr/>
        </p:nvCxnSpPr>
        <p:spPr>
          <a:xfrm>
            <a:off x="8572893" y="3709228"/>
            <a:ext cx="681159" cy="7144"/>
          </a:xfrm>
          <a:prstGeom prst="straightConnector1">
            <a:avLst/>
          </a:prstGeom>
          <a:ln w="50800">
            <a:solidFill>
              <a:srgbClr val="92D050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9" name="표 38">
            <a:extLst>
              <a:ext uri="{FF2B5EF4-FFF2-40B4-BE49-F238E27FC236}">
                <a16:creationId xmlns:a16="http://schemas.microsoft.com/office/drawing/2014/main" id="{57DB27FB-A182-A23B-4139-F7928621BB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8699808"/>
              </p:ext>
            </p:extLst>
          </p:nvPr>
        </p:nvGraphicFramePr>
        <p:xfrm>
          <a:off x="9621026" y="2789566"/>
          <a:ext cx="2326424" cy="1936354"/>
        </p:xfrm>
        <a:graphic>
          <a:graphicData uri="http://schemas.openxmlformats.org/drawingml/2006/table">
            <a:tbl>
              <a:tblPr/>
              <a:tblGrid>
                <a:gridCol w="581606">
                  <a:extLst>
                    <a:ext uri="{9D8B030D-6E8A-4147-A177-3AD203B41FA5}">
                      <a16:colId xmlns:a16="http://schemas.microsoft.com/office/drawing/2014/main" val="233472069"/>
                    </a:ext>
                  </a:extLst>
                </a:gridCol>
                <a:gridCol w="581606">
                  <a:extLst>
                    <a:ext uri="{9D8B030D-6E8A-4147-A177-3AD203B41FA5}">
                      <a16:colId xmlns:a16="http://schemas.microsoft.com/office/drawing/2014/main" val="3889470123"/>
                    </a:ext>
                  </a:extLst>
                </a:gridCol>
                <a:gridCol w="581606">
                  <a:extLst>
                    <a:ext uri="{9D8B030D-6E8A-4147-A177-3AD203B41FA5}">
                      <a16:colId xmlns:a16="http://schemas.microsoft.com/office/drawing/2014/main" val="2229375147"/>
                    </a:ext>
                  </a:extLst>
                </a:gridCol>
                <a:gridCol w="581606">
                  <a:extLst>
                    <a:ext uri="{9D8B030D-6E8A-4147-A177-3AD203B41FA5}">
                      <a16:colId xmlns:a16="http://schemas.microsoft.com/office/drawing/2014/main" val="4171566966"/>
                    </a:ext>
                  </a:extLst>
                </a:gridCol>
              </a:tblGrid>
              <a:tr h="276622"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6531451"/>
                  </a:ext>
                </a:extLst>
              </a:tr>
              <a:tr h="276622"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6923332"/>
                  </a:ext>
                </a:extLst>
              </a:tr>
              <a:tr h="276622"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11753307"/>
                  </a:ext>
                </a:extLst>
              </a:tr>
              <a:tr h="276622"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42500008"/>
                  </a:ext>
                </a:extLst>
              </a:tr>
              <a:tr h="276622"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1760472"/>
                  </a:ext>
                </a:extLst>
              </a:tr>
              <a:tr h="276622"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7225413"/>
                  </a:ext>
                </a:extLst>
              </a:tr>
              <a:tr h="276622"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818746"/>
                  </a:ext>
                </a:extLst>
              </a:tr>
            </a:tbl>
          </a:graphicData>
        </a:graphic>
      </p:graphicFrame>
      <p:sp>
        <p:nvSpPr>
          <p:cNvPr id="41" name="TextBox 40">
            <a:extLst>
              <a:ext uri="{FF2B5EF4-FFF2-40B4-BE49-F238E27FC236}">
                <a16:creationId xmlns:a16="http://schemas.microsoft.com/office/drawing/2014/main" id="{D401A80F-B9BF-FCA0-DB14-8CF2FE64BAE7}"/>
              </a:ext>
            </a:extLst>
          </p:cNvPr>
          <p:cNvSpPr txBox="1"/>
          <p:nvPr/>
        </p:nvSpPr>
        <p:spPr>
          <a:xfrm rot="16200000">
            <a:off x="8948326" y="3664624"/>
            <a:ext cx="10501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400" dirty="0">
                <a:latin typeface="Arial Nova" panose="020B0504020202020204" pitchFamily="34" charset="0"/>
              </a:rPr>
              <a:t>Genes</a:t>
            </a:r>
            <a:endParaRPr lang="ko-Kore-KR" altLang="en-US" sz="14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6ED7B64-DDBA-1ECB-6880-C8606935F61C}"/>
              </a:ext>
            </a:extLst>
          </p:cNvPr>
          <p:cNvSpPr txBox="1"/>
          <p:nvPr/>
        </p:nvSpPr>
        <p:spPr>
          <a:xfrm>
            <a:off x="10259184" y="2489513"/>
            <a:ext cx="10501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400" dirty="0">
                <a:latin typeface="Arial Nova" panose="020B0504020202020204" pitchFamily="34" charset="0"/>
              </a:rPr>
              <a:t>Patients</a:t>
            </a:r>
            <a:endParaRPr lang="ko-Kore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3708908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7FD48C-AC40-0297-AE08-2689C105B8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580768"/>
          </a:xfrm>
        </p:spPr>
        <p:txBody>
          <a:bodyPr>
            <a:normAutofit/>
          </a:bodyPr>
          <a:lstStyle/>
          <a:p>
            <a:r>
              <a:rPr kumimoji="1" lang="en-US" altLang="ko-Kore-KR" sz="2000" dirty="0">
                <a:latin typeface="Arial Nova" panose="020B0504020202020204" pitchFamily="34" charset="0"/>
              </a:rPr>
              <a:t>Method | Calculate Gene-wise variant burden(GVB) score : Current</a:t>
            </a:r>
            <a:endParaRPr kumimoji="1" lang="ko-Kore-KR" altLang="en-US" sz="2000" dirty="0">
              <a:latin typeface="Arial Nova" panose="020B0504020202020204" pitchFamily="34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8DA103F-F9CA-A5FA-D78D-9B7F2093F4DD}"/>
              </a:ext>
            </a:extLst>
          </p:cNvPr>
          <p:cNvSpPr/>
          <p:nvPr/>
        </p:nvSpPr>
        <p:spPr>
          <a:xfrm>
            <a:off x="0" y="534173"/>
            <a:ext cx="12192000" cy="135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B1449C8-FE87-F8AD-EED3-E5C4C3A36A32}"/>
              </a:ext>
            </a:extLst>
          </p:cNvPr>
          <p:cNvCxnSpPr>
            <a:cxnSpLocks/>
          </p:cNvCxnSpPr>
          <p:nvPr/>
        </p:nvCxnSpPr>
        <p:spPr>
          <a:xfrm flipH="1">
            <a:off x="4250979" y="4361918"/>
            <a:ext cx="1419293" cy="0"/>
          </a:xfrm>
          <a:prstGeom prst="straightConnector1">
            <a:avLst/>
          </a:prstGeom>
          <a:ln w="50800">
            <a:solidFill>
              <a:srgbClr val="92D050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1AB409E-0B77-64E8-E7AC-0EC9DC009000}"/>
              </a:ext>
            </a:extLst>
          </p:cNvPr>
          <p:cNvSpPr txBox="1"/>
          <p:nvPr/>
        </p:nvSpPr>
        <p:spPr>
          <a:xfrm>
            <a:off x="2816153" y="1721330"/>
            <a:ext cx="195848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200" dirty="0">
                <a:latin typeface="Arial Nova" panose="020B0504020202020204" pitchFamily="34" charset="0"/>
              </a:rPr>
              <a:t>Genes with variants</a:t>
            </a:r>
            <a:br>
              <a:rPr kumimoji="1" lang="en-US" altLang="ko-Kore-KR" sz="1400" dirty="0">
                <a:latin typeface="Arial Nova" panose="020B0504020202020204" pitchFamily="34" charset="0"/>
              </a:rPr>
            </a:br>
            <a:r>
              <a:rPr kumimoji="1" lang="en-US" altLang="ko-Kore-KR" sz="1000" dirty="0">
                <a:latin typeface="Arial Nova" panose="020B0504020202020204" pitchFamily="34" charset="0"/>
              </a:rPr>
              <a:t>For each cancer type patients</a:t>
            </a: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7E14682B-4579-4E0A-F86D-A5E176A493CC}"/>
              </a:ext>
            </a:extLst>
          </p:cNvPr>
          <p:cNvGrpSpPr/>
          <p:nvPr/>
        </p:nvGrpSpPr>
        <p:grpSpPr>
          <a:xfrm>
            <a:off x="3183640" y="1011959"/>
            <a:ext cx="1223506" cy="751100"/>
            <a:chOff x="4493693" y="754966"/>
            <a:chExt cx="2391287" cy="1467990"/>
          </a:xfrm>
        </p:grpSpPr>
        <p:pic>
          <p:nvPicPr>
            <p:cNvPr id="25" name="내용 개체 틀 5" descr="DNA 단색으로 채워진">
              <a:extLst>
                <a:ext uri="{FF2B5EF4-FFF2-40B4-BE49-F238E27FC236}">
                  <a16:creationId xmlns:a16="http://schemas.microsoft.com/office/drawing/2014/main" id="{E4FB7FC8-6A8A-A4F7-1363-60F2A2BE97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440140" y="778116"/>
              <a:ext cx="1444840" cy="1444840"/>
            </a:xfrm>
            <a:prstGeom prst="rect">
              <a:avLst/>
            </a:prstGeom>
          </p:spPr>
        </p:pic>
        <p:pic>
          <p:nvPicPr>
            <p:cNvPr id="26" name="내용 개체 틀 5" descr="DNA 단색으로 채워진">
              <a:extLst>
                <a:ext uri="{FF2B5EF4-FFF2-40B4-BE49-F238E27FC236}">
                  <a16:creationId xmlns:a16="http://schemas.microsoft.com/office/drawing/2014/main" id="{D3D38319-176C-5C04-DAA4-9A203D452ED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493693" y="754966"/>
              <a:ext cx="1444840" cy="1444840"/>
            </a:xfrm>
            <a:prstGeom prst="rect">
              <a:avLst/>
            </a:prstGeom>
          </p:spPr>
        </p:pic>
        <p:sp>
          <p:nvSpPr>
            <p:cNvPr id="27" name="폭발 2[E] 26">
              <a:extLst>
                <a:ext uri="{FF2B5EF4-FFF2-40B4-BE49-F238E27FC236}">
                  <a16:creationId xmlns:a16="http://schemas.microsoft.com/office/drawing/2014/main" id="{027F1249-FFD6-DDA4-A3D1-E5C296310362}"/>
                </a:ext>
              </a:extLst>
            </p:cNvPr>
            <p:cNvSpPr/>
            <p:nvPr/>
          </p:nvSpPr>
          <p:spPr>
            <a:xfrm>
              <a:off x="4853647" y="1509005"/>
              <a:ext cx="255600" cy="255600"/>
            </a:xfrm>
            <a:prstGeom prst="irregularSeal2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8" name="폭발 2[E] 27">
              <a:extLst>
                <a:ext uri="{FF2B5EF4-FFF2-40B4-BE49-F238E27FC236}">
                  <a16:creationId xmlns:a16="http://schemas.microsoft.com/office/drawing/2014/main" id="{9D25F4ED-4553-C079-62DF-3E855762E109}"/>
                </a:ext>
              </a:extLst>
            </p:cNvPr>
            <p:cNvSpPr/>
            <p:nvPr/>
          </p:nvSpPr>
          <p:spPr>
            <a:xfrm>
              <a:off x="6275874" y="1253405"/>
              <a:ext cx="255600" cy="255600"/>
            </a:xfrm>
            <a:prstGeom prst="irregularSeal2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DA1B1526-D583-056E-CC8E-C50A438CEDDB}"/>
              </a:ext>
            </a:extLst>
          </p:cNvPr>
          <p:cNvCxnSpPr>
            <a:cxnSpLocks/>
            <a:stCxn id="10" idx="2"/>
            <a:endCxn id="42" idx="0"/>
          </p:cNvCxnSpPr>
          <p:nvPr/>
        </p:nvCxnSpPr>
        <p:spPr>
          <a:xfrm flipH="1">
            <a:off x="3780966" y="2152217"/>
            <a:ext cx="14428" cy="2876699"/>
          </a:xfrm>
          <a:prstGeom prst="straightConnector1">
            <a:avLst/>
          </a:prstGeom>
          <a:ln w="50800">
            <a:solidFill>
              <a:srgbClr val="92D050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9" name="표 38">
            <a:extLst>
              <a:ext uri="{FF2B5EF4-FFF2-40B4-BE49-F238E27FC236}">
                <a16:creationId xmlns:a16="http://schemas.microsoft.com/office/drawing/2014/main" id="{57DB27FB-A182-A23B-4139-F7928621BB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9668951"/>
              </p:ext>
            </p:extLst>
          </p:nvPr>
        </p:nvGraphicFramePr>
        <p:xfrm>
          <a:off x="2617754" y="5336693"/>
          <a:ext cx="2326424" cy="1346835"/>
        </p:xfrm>
        <a:graphic>
          <a:graphicData uri="http://schemas.openxmlformats.org/drawingml/2006/table">
            <a:tbl>
              <a:tblPr/>
              <a:tblGrid>
                <a:gridCol w="581606">
                  <a:extLst>
                    <a:ext uri="{9D8B030D-6E8A-4147-A177-3AD203B41FA5}">
                      <a16:colId xmlns:a16="http://schemas.microsoft.com/office/drawing/2014/main" val="233472069"/>
                    </a:ext>
                  </a:extLst>
                </a:gridCol>
                <a:gridCol w="581606">
                  <a:extLst>
                    <a:ext uri="{9D8B030D-6E8A-4147-A177-3AD203B41FA5}">
                      <a16:colId xmlns:a16="http://schemas.microsoft.com/office/drawing/2014/main" val="3889470123"/>
                    </a:ext>
                  </a:extLst>
                </a:gridCol>
                <a:gridCol w="581606">
                  <a:extLst>
                    <a:ext uri="{9D8B030D-6E8A-4147-A177-3AD203B41FA5}">
                      <a16:colId xmlns:a16="http://schemas.microsoft.com/office/drawing/2014/main" val="2229375147"/>
                    </a:ext>
                  </a:extLst>
                </a:gridCol>
                <a:gridCol w="581606">
                  <a:extLst>
                    <a:ext uri="{9D8B030D-6E8A-4147-A177-3AD203B41FA5}">
                      <a16:colId xmlns:a16="http://schemas.microsoft.com/office/drawing/2014/main" val="4171566966"/>
                    </a:ext>
                  </a:extLst>
                </a:gridCol>
              </a:tblGrid>
              <a:tr h="184470"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6531451"/>
                  </a:ext>
                </a:extLst>
              </a:tr>
              <a:tr h="184470"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6923332"/>
                  </a:ext>
                </a:extLst>
              </a:tr>
              <a:tr h="184470"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11753307"/>
                  </a:ext>
                </a:extLst>
              </a:tr>
              <a:tr h="184470"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42500008"/>
                  </a:ext>
                </a:extLst>
              </a:tr>
              <a:tr h="184470"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1760472"/>
                  </a:ext>
                </a:extLst>
              </a:tr>
              <a:tr h="184470"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7225413"/>
                  </a:ext>
                </a:extLst>
              </a:tr>
              <a:tr h="184470"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818746"/>
                  </a:ext>
                </a:extLst>
              </a:tr>
            </a:tbl>
          </a:graphicData>
        </a:graphic>
      </p:graphicFrame>
      <p:sp>
        <p:nvSpPr>
          <p:cNvPr id="41" name="TextBox 40">
            <a:extLst>
              <a:ext uri="{FF2B5EF4-FFF2-40B4-BE49-F238E27FC236}">
                <a16:creationId xmlns:a16="http://schemas.microsoft.com/office/drawing/2014/main" id="{D401A80F-B9BF-FCA0-DB14-8CF2FE64BAE7}"/>
              </a:ext>
            </a:extLst>
          </p:cNvPr>
          <p:cNvSpPr txBox="1"/>
          <p:nvPr/>
        </p:nvSpPr>
        <p:spPr>
          <a:xfrm rot="16200000">
            <a:off x="1938812" y="5856221"/>
            <a:ext cx="10501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400" dirty="0">
                <a:latin typeface="Arial Nova" panose="020B0504020202020204" pitchFamily="34" charset="0"/>
              </a:rPr>
              <a:t>Genes</a:t>
            </a:r>
            <a:endParaRPr lang="ko-Kore-KR" altLang="en-US" sz="14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6ED7B64-DDBA-1ECB-6880-C8606935F61C}"/>
              </a:ext>
            </a:extLst>
          </p:cNvPr>
          <p:cNvSpPr txBox="1"/>
          <p:nvPr/>
        </p:nvSpPr>
        <p:spPr>
          <a:xfrm>
            <a:off x="3255912" y="5028916"/>
            <a:ext cx="10501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400" dirty="0">
                <a:latin typeface="Arial Nova" panose="020B0504020202020204" pitchFamily="34" charset="0"/>
              </a:rPr>
              <a:t>Patients</a:t>
            </a:r>
            <a:endParaRPr lang="ko-Kore-KR" altLang="en-US" sz="1400" dirty="0"/>
          </a:p>
        </p:txBody>
      </p: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360F6C53-4B6A-245B-9E93-D3ECF578A9CC}"/>
              </a:ext>
            </a:extLst>
          </p:cNvPr>
          <p:cNvGrpSpPr/>
          <p:nvPr/>
        </p:nvGrpSpPr>
        <p:grpSpPr>
          <a:xfrm>
            <a:off x="6695741" y="2207947"/>
            <a:ext cx="3973736" cy="2685046"/>
            <a:chOff x="6969005" y="2001113"/>
            <a:chExt cx="3973736" cy="2685046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23BC12A9-48E3-5916-2690-58B98BCB0BB4}"/>
                </a:ext>
              </a:extLst>
            </p:cNvPr>
            <p:cNvSpPr/>
            <p:nvPr/>
          </p:nvSpPr>
          <p:spPr>
            <a:xfrm>
              <a:off x="6969005" y="2160348"/>
              <a:ext cx="3973736" cy="2525811"/>
            </a:xfrm>
            <a:prstGeom prst="rect">
              <a:avLst/>
            </a:prstGeom>
            <a:solidFill>
              <a:schemeClr val="accent1">
                <a:alpha val="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FDB35F7E-F3C6-FC7C-9668-6221ED436C54}"/>
                    </a:ext>
                  </a:extLst>
                </p:cNvPr>
                <p:cNvSpPr txBox="1"/>
                <p:nvPr/>
              </p:nvSpPr>
              <p:spPr>
                <a:xfrm>
                  <a:off x="7104559" y="2469719"/>
                  <a:ext cx="2922147" cy="184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ore-KR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sz="1200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kumimoji="1" lang="en-US" altLang="ko-Kore-KR" sz="12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kumimoji="1" lang="en-US" altLang="ko-Kore-KR" sz="1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{"/>
                            <m:endChr m:val="|"/>
                            <m:ctrlPr>
                              <a:rPr kumimoji="1" lang="en-US" altLang="ko-Kore-KR" sz="1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ko-Kore-KR" sz="12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  <m:r>
                              <a:rPr kumimoji="1" lang="en-US" altLang="ko-Kore-KR" sz="12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  <m:r>
                          <a:rPr kumimoji="1" lang="en-US" altLang="ko-Kore-KR" sz="12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1" lang="en-US" altLang="ko-Kore-KR" sz="12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kumimoji="1" lang="en-US" altLang="ko-Kore-KR" sz="12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1" lang="en-US" altLang="ko-Kore-KR" sz="1200" b="0" i="1" smtClean="0">
                            <a:latin typeface="Cambria Math" panose="02040503050406030204" pitchFamily="18" charset="0"/>
                          </a:rPr>
                          <m:t>𝑤𝑖𝑡h</m:t>
                        </m:r>
                        <m:r>
                          <a:rPr kumimoji="1" lang="en-US" altLang="ko-Kore-KR" sz="12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1" lang="en-US" altLang="ko-Kore-KR" sz="12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kumimoji="1" lang="en-US" altLang="ko-Kore-KR" sz="12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1" lang="en-US" altLang="ko-Kore-KR" sz="1200" b="0" i="1" smtClean="0">
                            <a:latin typeface="Cambria Math" panose="02040503050406030204" pitchFamily="18" charset="0"/>
                          </a:rPr>
                          <m:t>𝑆𝐼𝐹𝑇</m:t>
                        </m:r>
                        <m:r>
                          <a:rPr kumimoji="1" lang="en-US" altLang="ko-Kore-KR" sz="12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1" lang="en-US" altLang="ko-Kore-KR" sz="1200" b="0" i="1" smtClean="0">
                            <a:latin typeface="Cambria Math" panose="02040503050406030204" pitchFamily="18" charset="0"/>
                          </a:rPr>
                          <m:t>𝑠𝑐𝑜𝑟𝑒</m:t>
                        </m:r>
                        <m:r>
                          <a:rPr kumimoji="1" lang="en-US" altLang="ko-Kore-KR" sz="12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1" lang="en-US" altLang="ko-Kore-KR" sz="1200" b="0" i="1" smtClean="0">
                            <a:latin typeface="Cambria Math" panose="02040503050406030204" pitchFamily="18" charset="0"/>
                          </a:rPr>
                          <m:t>𝑙𝑒𝑠𝑠</m:t>
                        </m:r>
                        <m:r>
                          <a:rPr kumimoji="1" lang="en-US" altLang="ko-Kore-KR" sz="12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1" lang="en-US" altLang="ko-Kore-KR" sz="1200" b="0" i="1" smtClean="0">
                            <a:latin typeface="Cambria Math" panose="02040503050406030204" pitchFamily="18" charset="0"/>
                          </a:rPr>
                          <m:t>𝑡h𝑎𝑛</m:t>
                        </m:r>
                        <m:r>
                          <a:rPr kumimoji="1" lang="en-US" altLang="ko-Kore-KR" sz="1200" b="0" i="1" smtClean="0">
                            <a:latin typeface="Cambria Math" panose="02040503050406030204" pitchFamily="18" charset="0"/>
                          </a:rPr>
                          <m:t> 0.7}</m:t>
                        </m:r>
                      </m:oMath>
                    </m:oMathPara>
                  </a14:m>
                  <a:endParaRPr kumimoji="1" lang="ko-Kore-KR" altLang="en-US" sz="1200" dirty="0"/>
                </a:p>
              </p:txBody>
            </p:sp>
          </mc:Choice>
          <mc:Fallback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FDB35F7E-F3C6-FC7C-9668-6221ED436C5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04559" y="2469719"/>
                  <a:ext cx="2922147" cy="184666"/>
                </a:xfrm>
                <a:prstGeom prst="rect">
                  <a:avLst/>
                </a:prstGeom>
                <a:blipFill>
                  <a:blip r:embed="rId4"/>
                  <a:stretch>
                    <a:fillRect l="-870" t="-6250" r="-1739" b="-31250"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1736E2E9-779E-3410-ADEF-5937060C0A30}"/>
                    </a:ext>
                  </a:extLst>
                </p:cNvPr>
                <p:cNvSpPr txBox="1"/>
                <p:nvPr/>
              </p:nvSpPr>
              <p:spPr>
                <a:xfrm>
                  <a:off x="7893633" y="3390960"/>
                  <a:ext cx="2848494" cy="20326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ko-Kore-KR" sz="12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kumimoji="1" lang="en-US" altLang="ko-Kore-KR" sz="1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ko-Kore-KR" sz="12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kumimoji="1" lang="en-US" altLang="ko-Kore-KR" sz="1200" b="0" i="1" smtClean="0">
                                <a:latin typeface="Cambria Math" panose="02040503050406030204" pitchFamily="18" charset="0"/>
                              </a:rPr>
                              <m:t>𝑆𝐼𝐹𝑇</m:t>
                            </m:r>
                            <m:r>
                              <a:rPr kumimoji="1" lang="en-US" altLang="ko-Kore-KR" sz="12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kumimoji="1" lang="en-US" altLang="ko-Kore-KR" sz="1200" b="0" i="1" smtClean="0">
                                <a:latin typeface="Cambria Math" panose="02040503050406030204" pitchFamily="18" charset="0"/>
                              </a:rPr>
                              <m:t>𝑠𝑐𝑜𝑟𝑒</m:t>
                            </m:r>
                            <m:r>
                              <a:rPr kumimoji="1" lang="en-US" altLang="ko-Kore-KR" sz="12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kumimoji="1" lang="en-US" altLang="ko-Kore-KR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kumimoji="1" lang="en-US" altLang="ko-Kore-KR" sz="12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kumimoji="1" lang="en-US" altLang="ko-Kore-KR" sz="1200" b="0" i="1" smtClean="0">
                            <a:latin typeface="Cambria Math" panose="02040503050406030204" pitchFamily="18" charset="0"/>
                          </a:rPr>
                          <m:t>𝑖𝑓</m:t>
                        </m:r>
                        <m:r>
                          <a:rPr kumimoji="1" lang="en-US" altLang="ko-Kore-KR" sz="12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kumimoji="1" lang="en-US" altLang="ko-Kore-KR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sz="12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kumimoji="1" lang="en-US" altLang="ko-Kore-KR" sz="12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kumimoji="1" lang="en-US" altLang="ko-Kore-KR" sz="1200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kumimoji="1" lang="en-US" altLang="ko-Kore-KR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sz="1200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kumimoji="1" lang="en-US" altLang="ko-Kore-KR" sz="12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kumimoji="1" lang="en-US" altLang="ko-Kore-KR" sz="12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1" lang="en-US" altLang="ko-Kore-KR" sz="1200" b="0" i="1" smtClean="0">
                            <a:latin typeface="Cambria Math" panose="02040503050406030204" pitchFamily="18" charset="0"/>
                          </a:rPr>
                          <m:t>𝑎𝑛𝑑</m:t>
                        </m:r>
                        <m:r>
                          <a:rPr kumimoji="1" lang="en-US" altLang="ko-Kore-KR" sz="12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1" lang="en-US" altLang="ko-Kore-KR" sz="1200" b="0" i="1" smtClean="0">
                            <a:latin typeface="Cambria Math" panose="02040503050406030204" pitchFamily="18" charset="0"/>
                          </a:rPr>
                          <m:t>h𝑜𝑚𝑜𝑧𝑦𝑔𝑜𝑡𝑒</m:t>
                        </m:r>
                      </m:oMath>
                    </m:oMathPara>
                  </a14:m>
                  <a:endParaRPr kumimoji="1" lang="ko-Kore-KR" altLang="en-US" sz="1200" dirty="0"/>
                </a:p>
              </p:txBody>
            </p:sp>
          </mc:Choice>
          <mc:Fallback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1736E2E9-779E-3410-ADEF-5937060C0A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93633" y="3390960"/>
                  <a:ext cx="2848494" cy="203261"/>
                </a:xfrm>
                <a:prstGeom prst="rect">
                  <a:avLst/>
                </a:prstGeom>
                <a:blipFill>
                  <a:blip r:embed="rId5"/>
                  <a:stretch>
                    <a:fillRect l="-2667" t="-5882" r="-1778" b="-29412"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51C05F73-D114-6D3A-4E40-A3A058CDABF0}"/>
                    </a:ext>
                  </a:extLst>
                </p:cNvPr>
                <p:cNvSpPr txBox="1"/>
                <p:nvPr/>
              </p:nvSpPr>
              <p:spPr>
                <a:xfrm>
                  <a:off x="7954462" y="2869339"/>
                  <a:ext cx="2726836" cy="19954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ko-Kore-KR" sz="1200" b="0" i="1" smtClean="0">
                            <a:latin typeface="Cambria Math" panose="02040503050406030204" pitchFamily="18" charset="0"/>
                          </a:rPr>
                          <m:t>𝑆𝐼𝐹𝑇</m:t>
                        </m:r>
                        <m:r>
                          <a:rPr kumimoji="1" lang="en-US" altLang="ko-Kore-KR" sz="12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1" lang="en-US" altLang="ko-Kore-KR" sz="1200" b="0" i="1" smtClean="0">
                            <a:latin typeface="Cambria Math" panose="02040503050406030204" pitchFamily="18" charset="0"/>
                          </a:rPr>
                          <m:t>𝑠𝑐𝑜𝑟𝑒</m:t>
                        </m:r>
                        <m:r>
                          <a:rPr kumimoji="1" lang="en-US" altLang="ko-Kore-KR" sz="12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kumimoji="1" lang="en-US" altLang="ko-Kore-KR" sz="1200" i="1">
                            <a:latin typeface="Cambria Math" panose="02040503050406030204" pitchFamily="18" charset="0"/>
                          </a:rPr>
                          <m:t>𝑖𝑓</m:t>
                        </m:r>
                        <m:r>
                          <a:rPr kumimoji="1" lang="en-US" altLang="ko-Kore-KR" sz="1200" i="1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kumimoji="1" lang="en-US" altLang="ko-Kore-KR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sz="12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kumimoji="1" lang="en-US" altLang="ko-Kore-KR" sz="12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kumimoji="1" lang="en-US" altLang="ko-Kore-KR" sz="1200" i="1">
                            <a:latin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kumimoji="1" lang="en-US" altLang="ko-Kore-KR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sz="1200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kumimoji="1" lang="en-US" altLang="ko-Kore-KR" sz="12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kumimoji="1" lang="en-US" altLang="ko-Kore-KR" sz="12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1" lang="en-US" altLang="ko-Kore-KR" sz="1200" i="1">
                            <a:latin typeface="Cambria Math" panose="02040503050406030204" pitchFamily="18" charset="0"/>
                          </a:rPr>
                          <m:t>𝑎𝑛𝑑</m:t>
                        </m:r>
                        <m:r>
                          <a:rPr kumimoji="1" lang="en-US" altLang="ko-Kore-KR" sz="12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1" lang="en-US" altLang="ko-Kore-KR" sz="1200" i="1">
                            <a:latin typeface="Cambria Math" panose="02040503050406030204" pitchFamily="18" charset="0"/>
                          </a:rPr>
                          <m:t>h𝑒𝑡𝑒𝑟𝑜𝑧𝑦𝑔𝑜𝑡𝑒</m:t>
                        </m:r>
                      </m:oMath>
                    </m:oMathPara>
                  </a14:m>
                  <a:endParaRPr kumimoji="1" lang="ko-Kore-KR" altLang="en-US" sz="1200" dirty="0"/>
                </a:p>
              </p:txBody>
            </p:sp>
          </mc:Choice>
          <mc:Fallback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51C05F73-D114-6D3A-4E40-A3A058CDABF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54462" y="2869339"/>
                  <a:ext cx="2726836" cy="199542"/>
                </a:xfrm>
                <a:prstGeom prst="rect">
                  <a:avLst/>
                </a:prstGeom>
                <a:blipFill>
                  <a:blip r:embed="rId6"/>
                  <a:stretch>
                    <a:fillRect l="-926" t="-12500" r="-1389" b="-31250"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0070B53A-C21C-162B-7732-1AD882396055}"/>
                    </a:ext>
                  </a:extLst>
                </p:cNvPr>
                <p:cNvSpPr txBox="1"/>
                <p:nvPr/>
              </p:nvSpPr>
              <p:spPr>
                <a:xfrm>
                  <a:off x="7104559" y="3148989"/>
                  <a:ext cx="512256" cy="19954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kumimoji="1" lang="en-US" altLang="ko-Kore-KR" sz="1200" b="0" i="1" smtClean="0">
                          <a:latin typeface="Cambria Math" panose="02040503050406030204" pitchFamily="18" charset="0"/>
                        </a:rPr>
                        <m:t>𝑎𝑑𝑗</m:t>
                      </m:r>
                      <m:sSub>
                        <m:sSubPr>
                          <m:ctrlPr>
                            <a:rPr kumimoji="1" lang="en-US" altLang="ko-Kore-KR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sz="12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ko-Kore-KR" sz="12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a14:m>
                  <a:r>
                    <a:rPr kumimoji="1" lang="en-US" altLang="ko-Kore-KR" sz="1200" dirty="0"/>
                    <a:t> = </a:t>
                  </a:r>
                  <a:endParaRPr kumimoji="1" lang="ko-Kore-KR" altLang="en-US" sz="1200" dirty="0"/>
                </a:p>
              </p:txBody>
            </p:sp>
          </mc:Choice>
          <mc:Fallback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0070B53A-C21C-162B-7732-1AD88239605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04559" y="3148989"/>
                  <a:ext cx="512256" cy="199542"/>
                </a:xfrm>
                <a:prstGeom prst="rect">
                  <a:avLst/>
                </a:prstGeom>
                <a:blipFill>
                  <a:blip r:embed="rId7"/>
                  <a:stretch>
                    <a:fillRect l="-14634" t="-25000" r="-17073" b="-37500"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FECD18A2-684C-FB8C-02D7-A86C78416DAB}"/>
                    </a:ext>
                  </a:extLst>
                </p:cNvPr>
                <p:cNvSpPr txBox="1"/>
                <p:nvPr/>
              </p:nvSpPr>
              <p:spPr>
                <a:xfrm>
                  <a:off x="7104559" y="4122099"/>
                  <a:ext cx="697563" cy="184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kumimoji="1" lang="en-US" altLang="ko-Kore-KR" sz="1200" b="0" i="1" smtClean="0">
                          <a:latin typeface="Cambria Math" panose="02040503050406030204" pitchFamily="18" charset="0"/>
                        </a:rPr>
                        <m:t>𝐺𝑉𝐵</m:t>
                      </m:r>
                      <m:r>
                        <a:rPr kumimoji="1" lang="en-US" altLang="ko-Kore-KR" sz="12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ko-Kore-KR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sz="12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kumimoji="1" lang="en-US" altLang="ko-Kore-KR" sz="12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a14:m>
                  <a:r>
                    <a:rPr kumimoji="1" lang="en-US" altLang="ko-Kore-KR" sz="1200" dirty="0"/>
                    <a:t>) = </a:t>
                  </a:r>
                  <a:endParaRPr kumimoji="1" lang="ko-Kore-KR" altLang="en-US" sz="1400" dirty="0"/>
                </a:p>
              </p:txBody>
            </p:sp>
          </mc:Choice>
          <mc:Fallback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FECD18A2-684C-FB8C-02D7-A86C78416D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04559" y="4122099"/>
                  <a:ext cx="697563" cy="184666"/>
                </a:xfrm>
                <a:prstGeom prst="rect">
                  <a:avLst/>
                </a:prstGeom>
                <a:blipFill>
                  <a:blip r:embed="rId8"/>
                  <a:stretch>
                    <a:fillRect l="-9091" t="-25000" r="-12727" b="-37500"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1201413E-99B3-E8D5-80FB-55812B1289D4}"/>
                    </a:ext>
                  </a:extLst>
                </p:cNvPr>
                <p:cNvSpPr txBox="1"/>
                <p:nvPr/>
              </p:nvSpPr>
              <p:spPr>
                <a:xfrm>
                  <a:off x="8081708" y="3822770"/>
                  <a:ext cx="1003544" cy="184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kumimoji="1" lang="en-US" altLang="ko-Kore-KR" sz="1200" b="0" i="1" smtClean="0">
                          <a:latin typeface="Cambria Math" panose="02040503050406030204" pitchFamily="18" charset="0"/>
                        </a:rPr>
                        <m:t> 1,  </m:t>
                      </m:r>
                      <m:r>
                        <a:rPr kumimoji="1" lang="en-US" altLang="ko-Kore-KR" sz="1200" b="0" i="1" smtClean="0">
                          <a:latin typeface="Cambria Math" panose="02040503050406030204" pitchFamily="18" charset="0"/>
                        </a:rPr>
                        <m:t>𝑖𝑓</m:t>
                      </m:r>
                      <m:r>
                        <a:rPr kumimoji="1" lang="en-US" altLang="ko-Kore-KR" sz="1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ore-KR" sz="12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kumimoji="1" lang="en-US" altLang="ko-Kore-KR" sz="120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ko-Kore-KR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sz="12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kumimoji="1" lang="en-US" altLang="ko-Kore-KR" sz="12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a14:m>
                  <a:r>
                    <a:rPr kumimoji="1" lang="en-US" altLang="ko-Kore-KR" sz="1200" dirty="0"/>
                    <a:t>) = 0 </a:t>
                  </a:r>
                  <a:endParaRPr kumimoji="1" lang="ko-Kore-KR" altLang="en-US" sz="1200" dirty="0"/>
                </a:p>
              </p:txBody>
            </p:sp>
          </mc:Choice>
          <mc:Fallback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1201413E-99B3-E8D5-80FB-55812B1289D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81708" y="3822770"/>
                  <a:ext cx="1003544" cy="184666"/>
                </a:xfrm>
                <a:prstGeom prst="rect">
                  <a:avLst/>
                </a:prstGeom>
                <a:blipFill>
                  <a:blip r:embed="rId9"/>
                  <a:stretch>
                    <a:fillRect l="-7407" t="-26667" r="-7407" b="-46667"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8684BBCB-A04A-B4AC-675C-08439D1BFAA7}"/>
                    </a:ext>
                  </a:extLst>
                </p:cNvPr>
                <p:cNvSpPr txBox="1"/>
                <p:nvPr/>
              </p:nvSpPr>
              <p:spPr>
                <a:xfrm>
                  <a:off x="8081708" y="4306765"/>
                  <a:ext cx="1871345" cy="26340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1" lang="en-US" altLang="ko-Kore-KR" sz="12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kumimoji="1" lang="en-US" altLang="ko-Kore-KR" sz="1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kumimoji="1" lang="en-US" altLang="ko-Kore-KR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1" lang="en-US" altLang="ko-Kore-KR" sz="1200" i="1">
                                        <a:latin typeface="Cambria Math" panose="02040503050406030204" pitchFamily="18" charset="0"/>
                                      </a:rPr>
                                      <m:t>∏</m:t>
                                    </m:r>
                                  </m:e>
                                  <m:sub>
                                    <m:r>
                                      <a:rPr kumimoji="1" lang="en-US" altLang="ko-Kore-KR" sz="12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kumimoji="1" lang="en-US" altLang="ko-Kore-KR" sz="1200" i="1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kumimoji="1" lang="en-US" altLang="ko-Kore-KR" sz="12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</m:sSubSup>
                                <m:r>
                                  <a:rPr kumimoji="1" lang="en-US" altLang="ko-Kore-KR" sz="1200" i="1">
                                    <a:latin typeface="Cambria Math" panose="02040503050406030204" pitchFamily="18" charset="0"/>
                                  </a:rPr>
                                  <m:t>𝑎𝑑𝑗</m:t>
                                </m:r>
                                <m:sSub>
                                  <m:sSubPr>
                                    <m:ctrlPr>
                                      <a:rPr kumimoji="1" lang="en-US" altLang="ko-Kore-KR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ko-Kore-KR" sz="1200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kumimoji="1" lang="en-US" altLang="ko-Kore-KR" sz="12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kumimoji="1" lang="en-US" altLang="ko-Kore-KR" sz="1200" b="0" i="1" smtClean="0">
                                <a:latin typeface="Cambria Math" panose="02040503050406030204" pitchFamily="18" charset="0"/>
                              </a:rPr>
                              <m:t>1/</m:t>
                            </m:r>
                            <m:r>
                              <a:rPr kumimoji="1" lang="en-US" altLang="ko-Kore-KR" sz="12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  <m:r>
                          <a:rPr kumimoji="1" lang="en-US" altLang="ko-Kore-KR" sz="12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kumimoji="1" lang="en-US" altLang="ko-Kore-KR" sz="1200" i="1">
                            <a:latin typeface="Cambria Math" panose="02040503050406030204" pitchFamily="18" charset="0"/>
                          </a:rPr>
                          <m:t>𝑖𝑓</m:t>
                        </m:r>
                        <m:r>
                          <a:rPr kumimoji="1" lang="en-US" altLang="ko-Kore-KR" sz="12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1" lang="en-US" altLang="ko-Kore-KR" sz="12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kumimoji="1" lang="en-US" altLang="ko-Kore-KR" sz="1200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kumimoji="1" lang="en-US" altLang="ko-Kore-KR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sz="1200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kumimoji="1" lang="en-US" altLang="ko-Kore-KR" sz="12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kumimoji="1" lang="en-US" altLang="ko-Kore-KR" sz="1200" dirty="0"/>
                          <m:t>) &gt; 0</m:t>
                        </m:r>
                      </m:oMath>
                    </m:oMathPara>
                  </a14:m>
                  <a:endParaRPr kumimoji="1" lang="ko-Kore-KR" altLang="en-US" sz="1200" dirty="0"/>
                </a:p>
              </p:txBody>
            </p:sp>
          </mc:Choice>
          <mc:Fallback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8684BBCB-A04A-B4AC-675C-08439D1BFAA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81708" y="4306765"/>
                  <a:ext cx="1871345" cy="263405"/>
                </a:xfrm>
                <a:prstGeom prst="rect">
                  <a:avLst/>
                </a:prstGeom>
                <a:blipFill>
                  <a:blip r:embed="rId10"/>
                  <a:stretch>
                    <a:fillRect r="-1342" b="-18182"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" name="왼쪽 중괄호[L] 4">
              <a:extLst>
                <a:ext uri="{FF2B5EF4-FFF2-40B4-BE49-F238E27FC236}">
                  <a16:creationId xmlns:a16="http://schemas.microsoft.com/office/drawing/2014/main" id="{F1CDF1DF-CDF7-E052-272C-AEC822262373}"/>
                </a:ext>
              </a:extLst>
            </p:cNvPr>
            <p:cNvSpPr/>
            <p:nvPr/>
          </p:nvSpPr>
          <p:spPr>
            <a:xfrm>
              <a:off x="7826808" y="3915103"/>
              <a:ext cx="216263" cy="552946"/>
            </a:xfrm>
            <a:prstGeom prst="lef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" name="왼쪽 중괄호[L] 5">
              <a:extLst>
                <a:ext uri="{FF2B5EF4-FFF2-40B4-BE49-F238E27FC236}">
                  <a16:creationId xmlns:a16="http://schemas.microsoft.com/office/drawing/2014/main" id="{59072FBC-F0F0-2779-D6F1-DCBFD7637909}"/>
                </a:ext>
              </a:extLst>
            </p:cNvPr>
            <p:cNvSpPr/>
            <p:nvPr/>
          </p:nvSpPr>
          <p:spPr>
            <a:xfrm>
              <a:off x="7672760" y="2969110"/>
              <a:ext cx="216263" cy="552946"/>
            </a:xfrm>
            <a:prstGeom prst="lef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A3E9F75-C516-7D82-B4A6-3359EBBC061C}"/>
                </a:ext>
              </a:extLst>
            </p:cNvPr>
            <p:cNvSpPr txBox="1"/>
            <p:nvPr/>
          </p:nvSpPr>
          <p:spPr>
            <a:xfrm>
              <a:off x="7866253" y="2001113"/>
              <a:ext cx="2179240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600" dirty="0">
                  <a:latin typeface="Arial Nova" panose="020B0504020202020204" pitchFamily="34" charset="0"/>
                </a:rPr>
                <a:t>Calculate GVB</a:t>
              </a:r>
            </a:p>
          </p:txBody>
        </p:sp>
      </p:grpSp>
      <p:sp>
        <p:nvSpPr>
          <p:cNvPr id="32" name="다이아몬드 31">
            <a:extLst>
              <a:ext uri="{FF2B5EF4-FFF2-40B4-BE49-F238E27FC236}">
                <a16:creationId xmlns:a16="http://schemas.microsoft.com/office/drawing/2014/main" id="{36DAE538-64EC-02D3-473F-A1860B99028F}"/>
              </a:ext>
            </a:extLst>
          </p:cNvPr>
          <p:cNvSpPr/>
          <p:nvPr/>
        </p:nvSpPr>
        <p:spPr>
          <a:xfrm>
            <a:off x="2617760" y="2490363"/>
            <a:ext cx="2326418" cy="763568"/>
          </a:xfrm>
          <a:prstGeom prst="diamond">
            <a:avLst/>
          </a:prstGeom>
          <a:solidFill>
            <a:schemeClr val="bg1"/>
          </a:solidFill>
          <a:ln w="508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dirty="0">
                <a:solidFill>
                  <a:schemeClr val="tx1"/>
                </a:solidFill>
                <a:latin typeface="Arial Nova" panose="020B0504020202020204" pitchFamily="34" charset="0"/>
              </a:rPr>
              <a:t>If genes have LOF mutations</a:t>
            </a:r>
            <a:endParaRPr kumimoji="1" lang="ko-Kore-KR" altLang="en-US" sz="1200" dirty="0">
              <a:solidFill>
                <a:schemeClr val="tx1"/>
              </a:solidFill>
              <a:latin typeface="Arial Nova" panose="020B050402020202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6F43537-350C-9C4B-9E96-F0633E2FC9AF}"/>
              </a:ext>
            </a:extLst>
          </p:cNvPr>
          <p:cNvSpPr txBox="1"/>
          <p:nvPr/>
        </p:nvSpPr>
        <p:spPr>
          <a:xfrm>
            <a:off x="3795394" y="3283609"/>
            <a:ext cx="39786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>
                <a:latin typeface="Arial Nova" panose="020B0504020202020204" pitchFamily="34" charset="0"/>
              </a:rPr>
              <a:t>Yes</a:t>
            </a:r>
            <a:endParaRPr kumimoji="1" lang="ko-Kore-KR" altLang="en-US" sz="1000" dirty="0">
              <a:latin typeface="Arial Nova" panose="020B0504020202020204" pitchFamily="34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885A773E-703B-A4D8-D336-10AD27F12207}"/>
              </a:ext>
            </a:extLst>
          </p:cNvPr>
          <p:cNvSpPr/>
          <p:nvPr/>
        </p:nvSpPr>
        <p:spPr>
          <a:xfrm>
            <a:off x="3346239" y="4185410"/>
            <a:ext cx="849848" cy="353017"/>
          </a:xfrm>
          <a:prstGeom prst="rect">
            <a:avLst/>
          </a:prstGeom>
          <a:solidFill>
            <a:schemeClr val="bg1"/>
          </a:solidFill>
          <a:ln w="508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dirty="0">
                <a:solidFill>
                  <a:schemeClr val="tx1"/>
                </a:solidFill>
                <a:latin typeface="Arial Nova" panose="020B0504020202020204" pitchFamily="34" charset="0"/>
              </a:rPr>
              <a:t>GVB = 0</a:t>
            </a:r>
            <a:endParaRPr kumimoji="1" lang="ko-Kore-KR" altLang="en-US" sz="1200" dirty="0">
              <a:solidFill>
                <a:schemeClr val="tx1"/>
              </a:solidFill>
              <a:latin typeface="Arial Nova" panose="020B0504020202020204" pitchFamily="34" charset="0"/>
            </a:endParaRPr>
          </a:p>
        </p:txBody>
      </p: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F1757FA5-0F3D-7EC4-0BB0-FB88A8223968}"/>
              </a:ext>
            </a:extLst>
          </p:cNvPr>
          <p:cNvCxnSpPr>
            <a:cxnSpLocks/>
          </p:cNvCxnSpPr>
          <p:nvPr/>
        </p:nvCxnSpPr>
        <p:spPr>
          <a:xfrm>
            <a:off x="4944178" y="2872147"/>
            <a:ext cx="684122" cy="0"/>
          </a:xfrm>
          <a:prstGeom prst="line">
            <a:avLst/>
          </a:prstGeom>
          <a:ln w="508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93D7AE60-D182-2203-3379-6758C5036F28}"/>
              </a:ext>
            </a:extLst>
          </p:cNvPr>
          <p:cNvCxnSpPr>
            <a:cxnSpLocks/>
          </p:cNvCxnSpPr>
          <p:nvPr/>
        </p:nvCxnSpPr>
        <p:spPr>
          <a:xfrm>
            <a:off x="5628300" y="2847958"/>
            <a:ext cx="0" cy="545303"/>
          </a:xfrm>
          <a:prstGeom prst="straightConnector1">
            <a:avLst/>
          </a:prstGeom>
          <a:ln w="50800">
            <a:solidFill>
              <a:srgbClr val="92D050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7B898841-C69F-3C9E-D2FA-E496690004F8}"/>
              </a:ext>
            </a:extLst>
          </p:cNvPr>
          <p:cNvSpPr/>
          <p:nvPr/>
        </p:nvSpPr>
        <p:spPr>
          <a:xfrm>
            <a:off x="4932137" y="3409050"/>
            <a:ext cx="1425565" cy="353017"/>
          </a:xfrm>
          <a:prstGeom prst="rect">
            <a:avLst/>
          </a:prstGeom>
          <a:solidFill>
            <a:schemeClr val="bg1"/>
          </a:solidFill>
          <a:ln w="508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dirty="0">
                <a:solidFill>
                  <a:schemeClr val="tx1"/>
                </a:solidFill>
                <a:latin typeface="Arial Nova" panose="020B0504020202020204" pitchFamily="34" charset="0"/>
              </a:rPr>
              <a:t>Calculate GVB</a:t>
            </a:r>
            <a:endParaRPr kumimoji="1" lang="ko-Kore-KR" altLang="en-US" sz="1200" dirty="0">
              <a:solidFill>
                <a:schemeClr val="tx1"/>
              </a:solidFill>
              <a:latin typeface="Arial Nova" panose="020B0504020202020204" pitchFamily="34" charset="0"/>
            </a:endParaRPr>
          </a:p>
        </p:txBody>
      </p:sp>
      <p:cxnSp>
        <p:nvCxnSpPr>
          <p:cNvPr id="58" name="직선 연결선[R] 57">
            <a:extLst>
              <a:ext uri="{FF2B5EF4-FFF2-40B4-BE49-F238E27FC236}">
                <a16:creationId xmlns:a16="http://schemas.microsoft.com/office/drawing/2014/main" id="{0A542A0C-82E7-D0B6-81E3-0EB40ADF65BD}"/>
              </a:ext>
            </a:extLst>
          </p:cNvPr>
          <p:cNvCxnSpPr>
            <a:cxnSpLocks/>
          </p:cNvCxnSpPr>
          <p:nvPr/>
        </p:nvCxnSpPr>
        <p:spPr>
          <a:xfrm>
            <a:off x="5644919" y="3762067"/>
            <a:ext cx="0" cy="599851"/>
          </a:xfrm>
          <a:prstGeom prst="line">
            <a:avLst/>
          </a:prstGeom>
          <a:ln w="508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D5304EA4-8887-5963-D64E-BAE19CFE1E8C}"/>
              </a:ext>
            </a:extLst>
          </p:cNvPr>
          <p:cNvSpPr txBox="1"/>
          <p:nvPr/>
        </p:nvSpPr>
        <p:spPr>
          <a:xfrm>
            <a:off x="4878031" y="2608835"/>
            <a:ext cx="34496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>
                <a:latin typeface="Arial Nova" panose="020B0504020202020204" pitchFamily="34" charset="0"/>
              </a:rPr>
              <a:t>No</a:t>
            </a:r>
            <a:endParaRPr kumimoji="1" lang="ko-Kore-KR" altLang="en-US" sz="1000" dirty="0">
              <a:latin typeface="Arial Nova" panose="020B05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55267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7FD48C-AC40-0297-AE08-2689C105B8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580768"/>
          </a:xfrm>
        </p:spPr>
        <p:txBody>
          <a:bodyPr>
            <a:normAutofit/>
          </a:bodyPr>
          <a:lstStyle/>
          <a:p>
            <a:r>
              <a:rPr kumimoji="1" lang="en-US" altLang="ko-Kore-KR" sz="2000" dirty="0">
                <a:latin typeface="Arial Nova" panose="020B0504020202020204" pitchFamily="34" charset="0"/>
              </a:rPr>
              <a:t>Method | GVB score density plot – Previous GVB calculation</a:t>
            </a:r>
            <a:endParaRPr kumimoji="1" lang="ko-Kore-KR" altLang="en-US" sz="2000" dirty="0">
              <a:latin typeface="Arial Nova" panose="020B0504020202020204" pitchFamily="34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8DA103F-F9CA-A5FA-D78D-9B7F2093F4DD}"/>
              </a:ext>
            </a:extLst>
          </p:cNvPr>
          <p:cNvSpPr/>
          <p:nvPr/>
        </p:nvSpPr>
        <p:spPr>
          <a:xfrm>
            <a:off x="0" y="534173"/>
            <a:ext cx="12192000" cy="135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" name="직선 연결선[R] 6">
            <a:extLst>
              <a:ext uri="{FF2B5EF4-FFF2-40B4-BE49-F238E27FC236}">
                <a16:creationId xmlns:a16="http://schemas.microsoft.com/office/drawing/2014/main" id="{0FBA3ED8-9398-63EF-893F-11C9BEE7A550}"/>
              </a:ext>
            </a:extLst>
          </p:cNvPr>
          <p:cNvCxnSpPr>
            <a:cxnSpLocks/>
          </p:cNvCxnSpPr>
          <p:nvPr/>
        </p:nvCxnSpPr>
        <p:spPr>
          <a:xfrm flipV="1">
            <a:off x="8985053" y="2417831"/>
            <a:ext cx="0" cy="2569891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그림 22" descr="스크린샷, 텍스트, 라인, 도표이(가) 표시된 사진&#10;&#10;자동 생성된 설명">
            <a:extLst>
              <a:ext uri="{FF2B5EF4-FFF2-40B4-BE49-F238E27FC236}">
                <a16:creationId xmlns:a16="http://schemas.microsoft.com/office/drawing/2014/main" id="{3CD66BBD-63C4-7EBC-F30C-D2EA1D93D8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7501" y="1826801"/>
            <a:ext cx="6034499" cy="3218400"/>
          </a:xfrm>
          <a:prstGeom prst="rect">
            <a:avLst/>
          </a:prstGeom>
        </p:spPr>
      </p:pic>
      <p:pic>
        <p:nvPicPr>
          <p:cNvPr id="25" name="그림 24" descr="텍스트, 스크린샷, 라인, 직사각형이(가) 표시된 사진&#10;&#10;자동 생성된 설명">
            <a:extLst>
              <a:ext uri="{FF2B5EF4-FFF2-40B4-BE49-F238E27FC236}">
                <a16:creationId xmlns:a16="http://schemas.microsoft.com/office/drawing/2014/main" id="{56E03E09-7109-8F31-668D-3CC5DCF1F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00" y="1826801"/>
            <a:ext cx="6034499" cy="32184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C64DD9D-676B-0920-B5EC-BD0FBEE19533}"/>
              </a:ext>
            </a:extLst>
          </p:cNvPr>
          <p:cNvSpPr txBox="1"/>
          <p:nvPr/>
        </p:nvSpPr>
        <p:spPr>
          <a:xfrm>
            <a:off x="8459974" y="1929258"/>
            <a:ext cx="19023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dirty="0">
                <a:latin typeface="Arial Nova" panose="020B0504020202020204" pitchFamily="34" charset="0"/>
              </a:rPr>
              <a:t>Excluding GVB value 1</a:t>
            </a:r>
            <a:endParaRPr lang="ko-Kore-KR" altLang="en-US" sz="1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0AF866E-6B17-068A-9A65-2749747E8440}"/>
              </a:ext>
            </a:extLst>
          </p:cNvPr>
          <p:cNvSpPr txBox="1"/>
          <p:nvPr/>
        </p:nvSpPr>
        <p:spPr>
          <a:xfrm>
            <a:off x="2127562" y="1929258"/>
            <a:ext cx="19023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dirty="0">
                <a:latin typeface="Arial Nova" panose="020B0504020202020204" pitchFamily="34" charset="0"/>
              </a:rPr>
              <a:t>All GVB value</a:t>
            </a:r>
            <a:endParaRPr lang="ko-Kore-KR" altLang="en-US" sz="1200" dirty="0"/>
          </a:p>
        </p:txBody>
      </p:sp>
      <p:cxnSp>
        <p:nvCxnSpPr>
          <p:cNvPr id="26" name="직선 연결선[R] 25">
            <a:extLst>
              <a:ext uri="{FF2B5EF4-FFF2-40B4-BE49-F238E27FC236}">
                <a16:creationId xmlns:a16="http://schemas.microsoft.com/office/drawing/2014/main" id="{CCEF0FE5-4C88-96BE-9283-A6AB4F21210D}"/>
              </a:ext>
            </a:extLst>
          </p:cNvPr>
          <p:cNvCxnSpPr>
            <a:cxnSpLocks/>
          </p:cNvCxnSpPr>
          <p:nvPr/>
        </p:nvCxnSpPr>
        <p:spPr>
          <a:xfrm flipV="1">
            <a:off x="8774038" y="2203423"/>
            <a:ext cx="0" cy="2465156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26175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7FD48C-AC40-0297-AE08-2689C105B8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580768"/>
          </a:xfrm>
        </p:spPr>
        <p:txBody>
          <a:bodyPr>
            <a:normAutofit/>
          </a:bodyPr>
          <a:lstStyle/>
          <a:p>
            <a:r>
              <a:rPr kumimoji="1" lang="en-US" altLang="ko-Kore-KR" sz="2000" dirty="0">
                <a:latin typeface="Arial Nova" panose="020B0504020202020204" pitchFamily="34" charset="0"/>
              </a:rPr>
              <a:t>Method | GVB score density plot – Current GVB calculation</a:t>
            </a:r>
            <a:endParaRPr kumimoji="1" lang="ko-Kore-KR" altLang="en-US" sz="2000" dirty="0">
              <a:latin typeface="Arial Nova" panose="020B0504020202020204" pitchFamily="34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8DA103F-F9CA-A5FA-D78D-9B7F2093F4DD}"/>
              </a:ext>
            </a:extLst>
          </p:cNvPr>
          <p:cNvSpPr/>
          <p:nvPr/>
        </p:nvSpPr>
        <p:spPr>
          <a:xfrm>
            <a:off x="0" y="534173"/>
            <a:ext cx="12192000" cy="135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9" name="그림 8" descr="텍스트, 스크린샷, 라인, 도표이(가) 표시된 사진&#10;&#10;자동 생성된 설명">
            <a:extLst>
              <a:ext uri="{FF2B5EF4-FFF2-40B4-BE49-F238E27FC236}">
                <a16:creationId xmlns:a16="http://schemas.microsoft.com/office/drawing/2014/main" id="{EBE94C81-7A38-6A82-81E3-2C1734C576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3400"/>
            <a:ext cx="6096000" cy="3251200"/>
          </a:xfrm>
          <a:prstGeom prst="rect">
            <a:avLst/>
          </a:prstGeom>
        </p:spPr>
      </p:pic>
      <p:pic>
        <p:nvPicPr>
          <p:cNvPr id="13" name="그림 12" descr="텍스트, 스크린샷, 라인, 도표이(가) 표시된 사진&#10;&#10;자동 생성된 설명">
            <a:extLst>
              <a:ext uri="{FF2B5EF4-FFF2-40B4-BE49-F238E27FC236}">
                <a16:creationId xmlns:a16="http://schemas.microsoft.com/office/drawing/2014/main" id="{E9BF699D-D903-E178-3A5F-ACA80784E0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03400"/>
            <a:ext cx="6096000" cy="3251200"/>
          </a:xfrm>
          <a:prstGeom prst="rect">
            <a:avLst/>
          </a:prstGeom>
        </p:spPr>
      </p:pic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A1BF4EF7-C469-5ACF-090C-0EAB294858B3}"/>
              </a:ext>
            </a:extLst>
          </p:cNvPr>
          <p:cNvCxnSpPr>
            <a:cxnSpLocks/>
          </p:cNvCxnSpPr>
          <p:nvPr/>
        </p:nvCxnSpPr>
        <p:spPr>
          <a:xfrm flipV="1">
            <a:off x="8723796" y="2207941"/>
            <a:ext cx="0" cy="2465156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26E0E1A-8052-5B4E-C222-F860EBB4582A}"/>
              </a:ext>
            </a:extLst>
          </p:cNvPr>
          <p:cNvSpPr txBox="1"/>
          <p:nvPr/>
        </p:nvSpPr>
        <p:spPr>
          <a:xfrm>
            <a:off x="8367562" y="1930942"/>
            <a:ext cx="19023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dirty="0">
                <a:latin typeface="Arial Nova" panose="020B0504020202020204" pitchFamily="34" charset="0"/>
              </a:rPr>
              <a:t>Excluding GVB value 1</a:t>
            </a:r>
            <a:endParaRPr lang="ko-Kore-KR" altLang="en-US" sz="12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67C5D1-7752-46E1-3323-316AA4998B29}"/>
              </a:ext>
            </a:extLst>
          </p:cNvPr>
          <p:cNvSpPr txBox="1"/>
          <p:nvPr/>
        </p:nvSpPr>
        <p:spPr>
          <a:xfrm>
            <a:off x="2406560" y="1930941"/>
            <a:ext cx="128288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dirty="0">
                <a:latin typeface="Arial Nova" panose="020B0504020202020204" pitchFamily="34" charset="0"/>
              </a:rPr>
              <a:t>All GVB value</a:t>
            </a:r>
            <a:endParaRPr lang="ko-Kore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7230186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7FD48C-AC40-0297-AE08-2689C105B8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580768"/>
          </a:xfrm>
        </p:spPr>
        <p:txBody>
          <a:bodyPr>
            <a:normAutofit/>
          </a:bodyPr>
          <a:lstStyle/>
          <a:p>
            <a:r>
              <a:rPr kumimoji="1" lang="en-US" altLang="ko-Kore-KR" sz="2000" dirty="0">
                <a:latin typeface="Arial Nova" panose="020B0504020202020204" pitchFamily="34" charset="0"/>
              </a:rPr>
              <a:t>Result | The result of previous GVB calculation for 20 cancer types</a:t>
            </a:r>
            <a:endParaRPr kumimoji="1" lang="ko-Kore-KR" altLang="en-US" sz="2000" dirty="0">
              <a:latin typeface="Arial Nova" panose="020B0504020202020204" pitchFamily="34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8DA103F-F9CA-A5FA-D78D-9B7F2093F4DD}"/>
              </a:ext>
            </a:extLst>
          </p:cNvPr>
          <p:cNvSpPr/>
          <p:nvPr/>
        </p:nvSpPr>
        <p:spPr>
          <a:xfrm>
            <a:off x="0" y="534173"/>
            <a:ext cx="12192000" cy="135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0BFDD1-96EA-9E55-89EE-FCF19F425203}"/>
              </a:ext>
            </a:extLst>
          </p:cNvPr>
          <p:cNvSpPr txBox="1"/>
          <p:nvPr/>
        </p:nvSpPr>
        <p:spPr>
          <a:xfrm>
            <a:off x="449922" y="866951"/>
            <a:ext cx="1174207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ko-Kore-KR" sz="2400" dirty="0">
                <a:latin typeface="Arial Nova" panose="020B0504020202020204" pitchFamily="34" charset="0"/>
              </a:rPr>
              <a:t>19,186 genes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BDAB606-AE60-0011-4F2B-BD4BBA96DE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636489"/>
              </p:ext>
            </p:extLst>
          </p:nvPr>
        </p:nvGraphicFramePr>
        <p:xfrm>
          <a:off x="838200" y="1836058"/>
          <a:ext cx="10515599" cy="4330471"/>
        </p:xfrm>
        <a:graphic>
          <a:graphicData uri="http://schemas.openxmlformats.org/drawingml/2006/table">
            <a:tbl>
              <a:tblPr/>
              <a:tblGrid>
                <a:gridCol w="904691">
                  <a:extLst>
                    <a:ext uri="{9D8B030D-6E8A-4147-A177-3AD203B41FA5}">
                      <a16:colId xmlns:a16="http://schemas.microsoft.com/office/drawing/2014/main" val="2948756954"/>
                    </a:ext>
                  </a:extLst>
                </a:gridCol>
                <a:gridCol w="4466195">
                  <a:extLst>
                    <a:ext uri="{9D8B030D-6E8A-4147-A177-3AD203B41FA5}">
                      <a16:colId xmlns:a16="http://schemas.microsoft.com/office/drawing/2014/main" val="3863689022"/>
                    </a:ext>
                  </a:extLst>
                </a:gridCol>
                <a:gridCol w="5144713">
                  <a:extLst>
                    <a:ext uri="{9D8B030D-6E8A-4147-A177-3AD203B41FA5}">
                      <a16:colId xmlns:a16="http://schemas.microsoft.com/office/drawing/2014/main" val="4278162578"/>
                    </a:ext>
                  </a:extLst>
                </a:gridCol>
              </a:tblGrid>
              <a:tr h="20618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Cancer type</a:t>
                      </a:r>
                    </a:p>
                  </a:txBody>
                  <a:tcPr marL="8591" marR="8591" marT="859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The number of genes which have LOF and missense mutation</a:t>
                      </a:r>
                    </a:p>
                  </a:txBody>
                  <a:tcPr marL="8591" marR="8591" marT="859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The number of genes which have GVB less than 0.3 at least one patient</a:t>
                      </a:r>
                    </a:p>
                  </a:txBody>
                  <a:tcPr marL="8591" marR="8591" marT="859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87356949"/>
                  </a:ext>
                </a:extLst>
              </a:tr>
              <a:tr h="20618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ACC</a:t>
                      </a:r>
                    </a:p>
                  </a:txBody>
                  <a:tcPr marL="8591" marR="8591" marT="859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ore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4,224</a:t>
                      </a:r>
                    </a:p>
                  </a:txBody>
                  <a:tcPr marL="8591" marR="8591" marT="859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ore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3,311</a:t>
                      </a:r>
                    </a:p>
                  </a:txBody>
                  <a:tcPr marL="8591" marR="8591" marT="859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82847675"/>
                  </a:ext>
                </a:extLst>
              </a:tr>
              <a:tr h="20618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BLCA</a:t>
                      </a:r>
                    </a:p>
                  </a:txBody>
                  <a:tcPr marL="8591" marR="8591" marT="859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ore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16,581</a:t>
                      </a:r>
                    </a:p>
                  </a:txBody>
                  <a:tcPr marL="8591" marR="8591" marT="859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ore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15,364</a:t>
                      </a:r>
                    </a:p>
                  </a:txBody>
                  <a:tcPr marL="8591" marR="8591" marT="859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1593699"/>
                  </a:ext>
                </a:extLst>
              </a:tr>
              <a:tr h="20618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BRCA</a:t>
                      </a:r>
                    </a:p>
                  </a:txBody>
                  <a:tcPr marL="8591" marR="8591" marT="859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ore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14,481</a:t>
                      </a:r>
                    </a:p>
                  </a:txBody>
                  <a:tcPr marL="8591" marR="8591" marT="859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ore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12,934</a:t>
                      </a:r>
                    </a:p>
                  </a:txBody>
                  <a:tcPr marL="8591" marR="8591" marT="859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0321831"/>
                  </a:ext>
                </a:extLst>
              </a:tr>
              <a:tr h="20618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CHOL</a:t>
                      </a:r>
                    </a:p>
                  </a:txBody>
                  <a:tcPr marL="8591" marR="8591" marT="859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ore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1,469</a:t>
                      </a:r>
                    </a:p>
                  </a:txBody>
                  <a:tcPr marL="8591" marR="8591" marT="859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ore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1,117</a:t>
                      </a:r>
                    </a:p>
                  </a:txBody>
                  <a:tcPr marL="8591" marR="8591" marT="859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29046380"/>
                  </a:ext>
                </a:extLst>
              </a:tr>
              <a:tr h="20618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COAD</a:t>
                      </a:r>
                    </a:p>
                  </a:txBody>
                  <a:tcPr marL="8591" marR="8591" marT="859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ore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16,795</a:t>
                      </a:r>
                    </a:p>
                  </a:txBody>
                  <a:tcPr marL="8591" marR="8591" marT="859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ore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15,638</a:t>
                      </a:r>
                    </a:p>
                  </a:txBody>
                  <a:tcPr marL="8591" marR="8591" marT="859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76191999"/>
                  </a:ext>
                </a:extLst>
              </a:tr>
              <a:tr h="20618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ESCA</a:t>
                      </a:r>
                    </a:p>
                  </a:txBody>
                  <a:tcPr marL="8591" marR="8591" marT="859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ore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9,672</a:t>
                      </a:r>
                    </a:p>
                  </a:txBody>
                  <a:tcPr marL="8591" marR="8591" marT="859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ore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8,121</a:t>
                      </a:r>
                    </a:p>
                  </a:txBody>
                  <a:tcPr marL="8591" marR="8591" marT="859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07810067"/>
                  </a:ext>
                </a:extLst>
              </a:tr>
              <a:tr h="20618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HNSC</a:t>
                      </a:r>
                    </a:p>
                  </a:txBody>
                  <a:tcPr marL="8591" marR="8591" marT="859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ore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14,684</a:t>
                      </a:r>
                    </a:p>
                  </a:txBody>
                  <a:tcPr marL="8591" marR="8591" marT="859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ore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13,198</a:t>
                      </a:r>
                    </a:p>
                  </a:txBody>
                  <a:tcPr marL="8591" marR="8591" marT="859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19893047"/>
                  </a:ext>
                </a:extLst>
              </a:tr>
              <a:tr h="20618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KICH</a:t>
                      </a:r>
                    </a:p>
                  </a:txBody>
                  <a:tcPr marL="8591" marR="8591" marT="859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ore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1,706</a:t>
                      </a:r>
                    </a:p>
                  </a:txBody>
                  <a:tcPr marL="8591" marR="8591" marT="859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ore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1,246</a:t>
                      </a:r>
                    </a:p>
                  </a:txBody>
                  <a:tcPr marL="8591" marR="8591" marT="859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41572641"/>
                  </a:ext>
                </a:extLst>
              </a:tr>
              <a:tr h="20618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KIRC</a:t>
                      </a:r>
                    </a:p>
                  </a:txBody>
                  <a:tcPr marL="8591" marR="8591" marT="859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ore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9,091</a:t>
                      </a:r>
                    </a:p>
                  </a:txBody>
                  <a:tcPr marL="8591" marR="8591" marT="859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ore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7,570</a:t>
                      </a:r>
                    </a:p>
                  </a:txBody>
                  <a:tcPr marL="8591" marR="8591" marT="859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42888748"/>
                  </a:ext>
                </a:extLst>
              </a:tr>
              <a:tr h="20618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KIRP</a:t>
                      </a:r>
                    </a:p>
                  </a:txBody>
                  <a:tcPr marL="8591" marR="8591" marT="859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ore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7,182</a:t>
                      </a:r>
                    </a:p>
                  </a:txBody>
                  <a:tcPr marL="8591" marR="8591" marT="859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ore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5,808</a:t>
                      </a:r>
                    </a:p>
                  </a:txBody>
                  <a:tcPr marL="8591" marR="8591" marT="859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44606537"/>
                  </a:ext>
                </a:extLst>
              </a:tr>
              <a:tr h="20618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LIHC</a:t>
                      </a:r>
                    </a:p>
                  </a:txBody>
                  <a:tcPr marL="8591" marR="8591" marT="859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ore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12,176</a:t>
                      </a:r>
                    </a:p>
                  </a:txBody>
                  <a:tcPr marL="8591" marR="8591" marT="859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ore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10,476</a:t>
                      </a:r>
                    </a:p>
                  </a:txBody>
                  <a:tcPr marL="8591" marR="8591" marT="859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9795684"/>
                  </a:ext>
                </a:extLst>
              </a:tr>
              <a:tr h="20618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LUAD</a:t>
                      </a:r>
                    </a:p>
                  </a:txBody>
                  <a:tcPr marL="8591" marR="8591" marT="859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ore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16,357</a:t>
                      </a:r>
                    </a:p>
                  </a:txBody>
                  <a:tcPr marL="8591" marR="8591" marT="859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ore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15,234</a:t>
                      </a:r>
                    </a:p>
                  </a:txBody>
                  <a:tcPr marL="8591" marR="8591" marT="859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43489644"/>
                  </a:ext>
                </a:extLst>
              </a:tr>
              <a:tr h="20618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LUSC</a:t>
                      </a:r>
                    </a:p>
                  </a:txBody>
                  <a:tcPr marL="8591" marR="8591" marT="859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ore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15,915</a:t>
                      </a:r>
                    </a:p>
                  </a:txBody>
                  <a:tcPr marL="8591" marR="8591" marT="859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ore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14,728</a:t>
                      </a:r>
                    </a:p>
                  </a:txBody>
                  <a:tcPr marL="8591" marR="8591" marT="859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1825089"/>
                  </a:ext>
                </a:extLst>
              </a:tr>
              <a:tr h="20618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MESO</a:t>
                      </a:r>
                    </a:p>
                  </a:txBody>
                  <a:tcPr marL="8591" marR="8591" marT="859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ore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1,891</a:t>
                      </a:r>
                    </a:p>
                  </a:txBody>
                  <a:tcPr marL="8591" marR="8591" marT="859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ore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1,415</a:t>
                      </a:r>
                    </a:p>
                  </a:txBody>
                  <a:tcPr marL="8591" marR="8591" marT="859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3615055"/>
                  </a:ext>
                </a:extLst>
              </a:tr>
              <a:tr h="20618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PAAD</a:t>
                      </a:r>
                    </a:p>
                  </a:txBody>
                  <a:tcPr marL="8591" marR="8591" marT="859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ore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9,760</a:t>
                      </a:r>
                    </a:p>
                  </a:txBody>
                  <a:tcPr marL="8591" marR="8591" marT="859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ore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8,170</a:t>
                      </a:r>
                    </a:p>
                  </a:txBody>
                  <a:tcPr marL="8591" marR="8591" marT="859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475040"/>
                  </a:ext>
                </a:extLst>
              </a:tr>
              <a:tr h="20618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READ</a:t>
                      </a:r>
                    </a:p>
                  </a:txBody>
                  <a:tcPr marL="8591" marR="8591" marT="859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ore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10,026</a:t>
                      </a:r>
                    </a:p>
                  </a:txBody>
                  <a:tcPr marL="8591" marR="8591" marT="859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ore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8,352</a:t>
                      </a:r>
                    </a:p>
                  </a:txBody>
                  <a:tcPr marL="8591" marR="8591" marT="859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50390671"/>
                  </a:ext>
                </a:extLst>
              </a:tr>
              <a:tr h="20618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SKCM</a:t>
                      </a:r>
                    </a:p>
                  </a:txBody>
                  <a:tcPr marL="8591" marR="8591" marT="859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ore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17,417</a:t>
                      </a:r>
                    </a:p>
                  </a:txBody>
                  <a:tcPr marL="8591" marR="8591" marT="859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ore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16,521</a:t>
                      </a:r>
                    </a:p>
                  </a:txBody>
                  <a:tcPr marL="8591" marR="8591" marT="859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4829599"/>
                  </a:ext>
                </a:extLst>
              </a:tr>
              <a:tr h="20618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STAD</a:t>
                      </a:r>
                    </a:p>
                  </a:txBody>
                  <a:tcPr marL="8591" marR="8591" marT="859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ore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16,618</a:t>
                      </a:r>
                    </a:p>
                  </a:txBody>
                  <a:tcPr marL="8591" marR="8591" marT="859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ore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15,523</a:t>
                      </a:r>
                    </a:p>
                  </a:txBody>
                  <a:tcPr marL="8591" marR="8591" marT="859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28020755"/>
                  </a:ext>
                </a:extLst>
              </a:tr>
              <a:tr h="20618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THCA</a:t>
                      </a:r>
                    </a:p>
                  </a:txBody>
                  <a:tcPr marL="8591" marR="8591" marT="859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ore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3,248</a:t>
                      </a:r>
                    </a:p>
                  </a:txBody>
                  <a:tcPr marL="8591" marR="8591" marT="859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ore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2,510</a:t>
                      </a:r>
                    </a:p>
                  </a:txBody>
                  <a:tcPr marL="8591" marR="8591" marT="859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3554366"/>
                  </a:ext>
                </a:extLst>
              </a:tr>
              <a:tr h="20618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UVM</a:t>
                      </a:r>
                    </a:p>
                  </a:txBody>
                  <a:tcPr marL="8591" marR="8591" marT="859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ore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809</a:t>
                      </a:r>
                    </a:p>
                  </a:txBody>
                  <a:tcPr marL="8591" marR="8591" marT="859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ore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593</a:t>
                      </a:r>
                    </a:p>
                  </a:txBody>
                  <a:tcPr marL="8591" marR="8591" marT="859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12895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954230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7FD48C-AC40-0297-AE08-2689C105B8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580768"/>
          </a:xfrm>
        </p:spPr>
        <p:txBody>
          <a:bodyPr>
            <a:normAutofit/>
          </a:bodyPr>
          <a:lstStyle/>
          <a:p>
            <a:r>
              <a:rPr kumimoji="1" lang="en-US" altLang="ko-Kore-KR" sz="2000" dirty="0">
                <a:latin typeface="Arial Nova" panose="020B0504020202020204" pitchFamily="34" charset="0"/>
              </a:rPr>
              <a:t>Result | The result of current GVB calculation for 20 cancer types</a:t>
            </a:r>
            <a:endParaRPr kumimoji="1" lang="ko-Kore-KR" altLang="en-US" sz="2000" dirty="0">
              <a:latin typeface="Arial Nova" panose="020B0504020202020204" pitchFamily="34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8DA103F-F9CA-A5FA-D78D-9B7F2093F4DD}"/>
              </a:ext>
            </a:extLst>
          </p:cNvPr>
          <p:cNvSpPr/>
          <p:nvPr/>
        </p:nvSpPr>
        <p:spPr>
          <a:xfrm>
            <a:off x="0" y="534173"/>
            <a:ext cx="12192000" cy="135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BE4FC73-7EF2-9E95-84A7-0904953D8E09}"/>
              </a:ext>
            </a:extLst>
          </p:cNvPr>
          <p:cNvSpPr txBox="1"/>
          <p:nvPr/>
        </p:nvSpPr>
        <p:spPr>
          <a:xfrm>
            <a:off x="449922" y="866951"/>
            <a:ext cx="1174207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ko-Kore-KR" sz="2400" dirty="0">
                <a:latin typeface="Arial Nova" panose="020B0504020202020204" pitchFamily="34" charset="0"/>
              </a:rPr>
              <a:t>19,208 genes</a:t>
            </a: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E55878D1-0270-E905-3CEB-E0A87A43AB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3429758"/>
              </p:ext>
            </p:extLst>
          </p:nvPr>
        </p:nvGraphicFramePr>
        <p:xfrm>
          <a:off x="838200" y="1836058"/>
          <a:ext cx="10515599" cy="4330471"/>
        </p:xfrm>
        <a:graphic>
          <a:graphicData uri="http://schemas.openxmlformats.org/drawingml/2006/table">
            <a:tbl>
              <a:tblPr/>
              <a:tblGrid>
                <a:gridCol w="904691">
                  <a:extLst>
                    <a:ext uri="{9D8B030D-6E8A-4147-A177-3AD203B41FA5}">
                      <a16:colId xmlns:a16="http://schemas.microsoft.com/office/drawing/2014/main" val="3572210046"/>
                    </a:ext>
                  </a:extLst>
                </a:gridCol>
                <a:gridCol w="4466195">
                  <a:extLst>
                    <a:ext uri="{9D8B030D-6E8A-4147-A177-3AD203B41FA5}">
                      <a16:colId xmlns:a16="http://schemas.microsoft.com/office/drawing/2014/main" val="2091806117"/>
                    </a:ext>
                  </a:extLst>
                </a:gridCol>
                <a:gridCol w="5144713">
                  <a:extLst>
                    <a:ext uri="{9D8B030D-6E8A-4147-A177-3AD203B41FA5}">
                      <a16:colId xmlns:a16="http://schemas.microsoft.com/office/drawing/2014/main" val="3900529273"/>
                    </a:ext>
                  </a:extLst>
                </a:gridCol>
              </a:tblGrid>
              <a:tr h="20618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Cancer type</a:t>
                      </a:r>
                    </a:p>
                  </a:txBody>
                  <a:tcPr marL="8591" marR="8591" marT="859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The number of genes which have LOF and missense mutation</a:t>
                      </a:r>
                    </a:p>
                  </a:txBody>
                  <a:tcPr marL="8591" marR="8591" marT="859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The number of genes which have GVB less than 0.3 at least one patient</a:t>
                      </a:r>
                    </a:p>
                  </a:txBody>
                  <a:tcPr marL="8591" marR="8591" marT="859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1774838"/>
                  </a:ext>
                </a:extLst>
              </a:tr>
              <a:tr h="20618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ACC</a:t>
                      </a:r>
                    </a:p>
                  </a:txBody>
                  <a:tcPr marL="8591" marR="8591" marT="859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4,484</a:t>
                      </a:r>
                    </a:p>
                  </a:txBody>
                  <a:tcPr marL="8591" marR="8591" marT="859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3,881</a:t>
                      </a:r>
                    </a:p>
                  </a:txBody>
                  <a:tcPr marL="8591" marR="8591" marT="859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26966841"/>
                  </a:ext>
                </a:extLst>
              </a:tr>
              <a:tr h="20618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BLCA</a:t>
                      </a:r>
                    </a:p>
                  </a:txBody>
                  <a:tcPr marL="8591" marR="8591" marT="859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16,642</a:t>
                      </a:r>
                    </a:p>
                  </a:txBody>
                  <a:tcPr marL="8591" marR="8591" marT="859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16,034</a:t>
                      </a:r>
                    </a:p>
                  </a:txBody>
                  <a:tcPr marL="8591" marR="8591" marT="859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99991052"/>
                  </a:ext>
                </a:extLst>
              </a:tr>
              <a:tr h="20618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BRCA</a:t>
                      </a:r>
                    </a:p>
                  </a:txBody>
                  <a:tcPr marL="8591" marR="8591" marT="859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15,323</a:t>
                      </a:r>
                    </a:p>
                  </a:txBody>
                  <a:tcPr marL="8591" marR="8591" marT="859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14,647</a:t>
                      </a:r>
                    </a:p>
                  </a:txBody>
                  <a:tcPr marL="8591" marR="8591" marT="859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7021283"/>
                  </a:ext>
                </a:extLst>
              </a:tr>
              <a:tr h="20618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CHOL</a:t>
                      </a:r>
                    </a:p>
                  </a:txBody>
                  <a:tcPr marL="8591" marR="8591" marT="859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1,562</a:t>
                      </a:r>
                    </a:p>
                  </a:txBody>
                  <a:tcPr marL="8591" marR="8591" marT="859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1,304</a:t>
                      </a:r>
                    </a:p>
                  </a:txBody>
                  <a:tcPr marL="8591" marR="8591" marT="859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09481824"/>
                  </a:ext>
                </a:extLst>
              </a:tr>
              <a:tr h="20618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COAD</a:t>
                      </a:r>
                    </a:p>
                  </a:txBody>
                  <a:tcPr marL="8591" marR="8591" marT="859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17,138</a:t>
                      </a:r>
                    </a:p>
                  </a:txBody>
                  <a:tcPr marL="8591" marR="8591" marT="859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16,647</a:t>
                      </a:r>
                    </a:p>
                  </a:txBody>
                  <a:tcPr marL="8591" marR="8591" marT="859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3310573"/>
                  </a:ext>
                </a:extLst>
              </a:tr>
              <a:tr h="20618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ESCA</a:t>
                      </a:r>
                    </a:p>
                  </a:txBody>
                  <a:tcPr marL="8591" marR="8591" marT="859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10,154</a:t>
                      </a:r>
                    </a:p>
                  </a:txBody>
                  <a:tcPr marL="8591" marR="8591" marT="859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9,134</a:t>
                      </a:r>
                    </a:p>
                  </a:txBody>
                  <a:tcPr marL="8591" marR="8591" marT="859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25131188"/>
                  </a:ext>
                </a:extLst>
              </a:tr>
              <a:tr h="20618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HNSC</a:t>
                      </a:r>
                    </a:p>
                  </a:txBody>
                  <a:tcPr marL="8591" marR="8591" marT="859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14,901</a:t>
                      </a:r>
                    </a:p>
                  </a:txBody>
                  <a:tcPr marL="8591" marR="8591" marT="859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14,022</a:t>
                      </a:r>
                    </a:p>
                  </a:txBody>
                  <a:tcPr marL="8591" marR="8591" marT="859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3796110"/>
                  </a:ext>
                </a:extLst>
              </a:tr>
              <a:tr h="20618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KICH</a:t>
                      </a:r>
                    </a:p>
                  </a:txBody>
                  <a:tcPr marL="8591" marR="8591" marT="859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1,776</a:t>
                      </a:r>
                    </a:p>
                  </a:txBody>
                  <a:tcPr marL="8591" marR="8591" marT="859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1,418</a:t>
                      </a:r>
                    </a:p>
                  </a:txBody>
                  <a:tcPr marL="8591" marR="8591" marT="859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8085026"/>
                  </a:ext>
                </a:extLst>
              </a:tr>
              <a:tr h="20618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KIRC</a:t>
                      </a:r>
                    </a:p>
                  </a:txBody>
                  <a:tcPr marL="8591" marR="8591" marT="859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9,731</a:t>
                      </a:r>
                    </a:p>
                  </a:txBody>
                  <a:tcPr marL="8591" marR="8591" marT="859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8,794</a:t>
                      </a:r>
                    </a:p>
                  </a:txBody>
                  <a:tcPr marL="8591" marR="8591" marT="859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02395369"/>
                  </a:ext>
                </a:extLst>
              </a:tr>
              <a:tr h="20618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KIRP</a:t>
                      </a:r>
                    </a:p>
                  </a:txBody>
                  <a:tcPr marL="8591" marR="8591" marT="859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7,892</a:t>
                      </a:r>
                    </a:p>
                  </a:txBody>
                  <a:tcPr marL="8591" marR="8591" marT="859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7,020</a:t>
                      </a:r>
                    </a:p>
                  </a:txBody>
                  <a:tcPr marL="8591" marR="8591" marT="859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6074245"/>
                  </a:ext>
                </a:extLst>
              </a:tr>
              <a:tr h="20618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LIHC</a:t>
                      </a:r>
                    </a:p>
                  </a:txBody>
                  <a:tcPr marL="8591" marR="8591" marT="859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12,508</a:t>
                      </a:r>
                    </a:p>
                  </a:txBody>
                  <a:tcPr marL="8591" marR="8591" marT="859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11,390</a:t>
                      </a:r>
                    </a:p>
                  </a:txBody>
                  <a:tcPr marL="8591" marR="8591" marT="859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5337011"/>
                  </a:ext>
                </a:extLst>
              </a:tr>
              <a:tr h="20618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LUAD</a:t>
                      </a:r>
                    </a:p>
                  </a:txBody>
                  <a:tcPr marL="8591" marR="8591" marT="859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16,456</a:t>
                      </a:r>
                    </a:p>
                  </a:txBody>
                  <a:tcPr marL="8591" marR="8591" marT="859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15,902</a:t>
                      </a:r>
                    </a:p>
                  </a:txBody>
                  <a:tcPr marL="8591" marR="8591" marT="859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63720203"/>
                  </a:ext>
                </a:extLst>
              </a:tr>
              <a:tr h="20618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LUSC</a:t>
                      </a:r>
                    </a:p>
                  </a:txBody>
                  <a:tcPr marL="8591" marR="8591" marT="859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16,031</a:t>
                      </a:r>
                    </a:p>
                  </a:txBody>
                  <a:tcPr marL="8591" marR="8591" marT="859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15,366</a:t>
                      </a:r>
                    </a:p>
                  </a:txBody>
                  <a:tcPr marL="8591" marR="8591" marT="859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81732980"/>
                  </a:ext>
                </a:extLst>
              </a:tr>
              <a:tr h="20618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MESO</a:t>
                      </a:r>
                    </a:p>
                  </a:txBody>
                  <a:tcPr marL="8591" marR="8591" marT="859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2,019</a:t>
                      </a:r>
                    </a:p>
                  </a:txBody>
                  <a:tcPr marL="8591" marR="8591" marT="859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1,659</a:t>
                      </a:r>
                    </a:p>
                  </a:txBody>
                  <a:tcPr marL="8591" marR="8591" marT="859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3253873"/>
                  </a:ext>
                </a:extLst>
              </a:tr>
              <a:tr h="20618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PAAD</a:t>
                      </a:r>
                    </a:p>
                  </a:txBody>
                  <a:tcPr marL="8591" marR="8591" marT="859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9,858</a:t>
                      </a:r>
                    </a:p>
                  </a:txBody>
                  <a:tcPr marL="8591" marR="8591" marT="859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8,752</a:t>
                      </a:r>
                    </a:p>
                  </a:txBody>
                  <a:tcPr marL="8591" marR="8591" marT="859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8750629"/>
                  </a:ext>
                </a:extLst>
              </a:tr>
              <a:tr h="20618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READ</a:t>
                      </a:r>
                    </a:p>
                  </a:txBody>
                  <a:tcPr marL="8591" marR="8591" marT="859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10,195</a:t>
                      </a:r>
                    </a:p>
                  </a:txBody>
                  <a:tcPr marL="8591" marR="8591" marT="859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9,166</a:t>
                      </a:r>
                    </a:p>
                  </a:txBody>
                  <a:tcPr marL="8591" marR="8591" marT="859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34306773"/>
                  </a:ext>
                </a:extLst>
              </a:tr>
              <a:tr h="20618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SKCM</a:t>
                      </a:r>
                    </a:p>
                  </a:txBody>
                  <a:tcPr marL="8591" marR="8591" marT="859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17,451</a:t>
                      </a:r>
                    </a:p>
                  </a:txBody>
                  <a:tcPr marL="8591" marR="8591" marT="859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16,998</a:t>
                      </a:r>
                    </a:p>
                  </a:txBody>
                  <a:tcPr marL="8591" marR="8591" marT="859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1457744"/>
                  </a:ext>
                </a:extLst>
              </a:tr>
              <a:tr h="20618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STAD</a:t>
                      </a:r>
                    </a:p>
                  </a:txBody>
                  <a:tcPr marL="8591" marR="8591" marT="859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16,996</a:t>
                      </a:r>
                    </a:p>
                  </a:txBody>
                  <a:tcPr marL="8591" marR="8591" marT="859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16,527</a:t>
                      </a:r>
                    </a:p>
                  </a:txBody>
                  <a:tcPr marL="8591" marR="8591" marT="859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61007461"/>
                  </a:ext>
                </a:extLst>
              </a:tr>
              <a:tr h="20618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THCA</a:t>
                      </a:r>
                    </a:p>
                  </a:txBody>
                  <a:tcPr marL="8591" marR="8591" marT="859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3,374</a:t>
                      </a:r>
                    </a:p>
                  </a:txBody>
                  <a:tcPr marL="8591" marR="8591" marT="859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2,823</a:t>
                      </a:r>
                    </a:p>
                  </a:txBody>
                  <a:tcPr marL="8591" marR="8591" marT="859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98783368"/>
                  </a:ext>
                </a:extLst>
              </a:tr>
              <a:tr h="20618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UVM</a:t>
                      </a:r>
                    </a:p>
                  </a:txBody>
                  <a:tcPr marL="8591" marR="8591" marT="859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839</a:t>
                      </a:r>
                    </a:p>
                  </a:txBody>
                  <a:tcPr marL="8591" marR="8591" marT="859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670</a:t>
                      </a:r>
                    </a:p>
                  </a:txBody>
                  <a:tcPr marL="8591" marR="8591" marT="859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19939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374086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7FD48C-AC40-0297-AE08-2689C105B8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580768"/>
          </a:xfrm>
        </p:spPr>
        <p:txBody>
          <a:bodyPr>
            <a:normAutofit/>
          </a:bodyPr>
          <a:lstStyle/>
          <a:p>
            <a:r>
              <a:rPr kumimoji="1" lang="en-US" altLang="ko-Kore-KR" sz="2000" dirty="0">
                <a:latin typeface="Arial Nova" panose="020B0504020202020204" pitchFamily="34" charset="0"/>
              </a:rPr>
              <a:t>Method |</a:t>
            </a:r>
            <a:r>
              <a:rPr kumimoji="1" lang="ko-KR" altLang="en-US" sz="2000" dirty="0">
                <a:latin typeface="Arial Nova" panose="020B0504020202020204" pitchFamily="34" charset="0"/>
              </a:rPr>
              <a:t>  </a:t>
            </a:r>
            <a:r>
              <a:rPr kumimoji="1" lang="en-US" altLang="ko-KR" sz="2000" dirty="0">
                <a:latin typeface="Arial Nova" panose="020B0504020202020204" pitchFamily="34" charset="0"/>
              </a:rPr>
              <a:t>Identifying SAM gene pairs using GVB calculation</a:t>
            </a:r>
            <a:r>
              <a:rPr kumimoji="1" lang="en-US" altLang="ko-Kore-KR" sz="2000" dirty="0">
                <a:latin typeface="Arial Nova" panose="020B0504020202020204" pitchFamily="34" charset="0"/>
              </a:rPr>
              <a:t> </a:t>
            </a:r>
            <a:endParaRPr kumimoji="1" lang="ko-Kore-KR" altLang="en-US" sz="2000" dirty="0">
              <a:latin typeface="Arial Nova" panose="020B0504020202020204" pitchFamily="34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8DA103F-F9CA-A5FA-D78D-9B7F2093F4DD}"/>
              </a:ext>
            </a:extLst>
          </p:cNvPr>
          <p:cNvSpPr/>
          <p:nvPr/>
        </p:nvSpPr>
        <p:spPr>
          <a:xfrm>
            <a:off x="0" y="534173"/>
            <a:ext cx="12192000" cy="135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136" name="그룹 135">
            <a:extLst>
              <a:ext uri="{FF2B5EF4-FFF2-40B4-BE49-F238E27FC236}">
                <a16:creationId xmlns:a16="http://schemas.microsoft.com/office/drawing/2014/main" id="{83B0F529-FE52-A23A-A352-14DC555DC207}"/>
              </a:ext>
            </a:extLst>
          </p:cNvPr>
          <p:cNvGrpSpPr/>
          <p:nvPr/>
        </p:nvGrpSpPr>
        <p:grpSpPr>
          <a:xfrm>
            <a:off x="8281079" y="2162163"/>
            <a:ext cx="3345899" cy="3044646"/>
            <a:chOff x="7792299" y="2245081"/>
            <a:chExt cx="3345899" cy="3044646"/>
          </a:xfrm>
        </p:grpSpPr>
        <p:cxnSp>
          <p:nvCxnSpPr>
            <p:cNvPr id="42" name="직선 연결선[R] 41">
              <a:extLst>
                <a:ext uri="{FF2B5EF4-FFF2-40B4-BE49-F238E27FC236}">
                  <a16:creationId xmlns:a16="http://schemas.microsoft.com/office/drawing/2014/main" id="{7E81FC37-5857-0F96-7D48-C23F41181F82}"/>
                </a:ext>
              </a:extLst>
            </p:cNvPr>
            <p:cNvCxnSpPr/>
            <p:nvPr/>
          </p:nvCxnSpPr>
          <p:spPr>
            <a:xfrm>
              <a:off x="8116190" y="2245081"/>
              <a:ext cx="0" cy="2735554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[R] 42">
              <a:extLst>
                <a:ext uri="{FF2B5EF4-FFF2-40B4-BE49-F238E27FC236}">
                  <a16:creationId xmlns:a16="http://schemas.microsoft.com/office/drawing/2014/main" id="{12E330E6-CE97-E0C2-1332-F8BF7C618D74}"/>
                </a:ext>
              </a:extLst>
            </p:cNvPr>
            <p:cNvCxnSpPr>
              <a:cxnSpLocks/>
            </p:cNvCxnSpPr>
            <p:nvPr/>
          </p:nvCxnSpPr>
          <p:spPr>
            <a:xfrm>
              <a:off x="8116190" y="4951460"/>
              <a:ext cx="3022008" cy="0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09F3F1D0-FB41-7981-74C2-C4AB31F676DD}"/>
                </a:ext>
              </a:extLst>
            </p:cNvPr>
            <p:cNvCxnSpPr>
              <a:cxnSpLocks/>
            </p:cNvCxnSpPr>
            <p:nvPr/>
          </p:nvCxnSpPr>
          <p:spPr>
            <a:xfrm>
              <a:off x="8152238" y="2434726"/>
              <a:ext cx="714104" cy="0"/>
            </a:xfrm>
            <a:prstGeom prst="line">
              <a:avLst/>
            </a:prstGeom>
            <a:ln w="317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[R] 44">
              <a:extLst>
                <a:ext uri="{FF2B5EF4-FFF2-40B4-BE49-F238E27FC236}">
                  <a16:creationId xmlns:a16="http://schemas.microsoft.com/office/drawing/2014/main" id="{CE05D812-3485-F5F6-A9B3-4440C874F115}"/>
                </a:ext>
              </a:extLst>
            </p:cNvPr>
            <p:cNvCxnSpPr>
              <a:cxnSpLocks/>
            </p:cNvCxnSpPr>
            <p:nvPr/>
          </p:nvCxnSpPr>
          <p:spPr>
            <a:xfrm>
              <a:off x="8849560" y="2432133"/>
              <a:ext cx="0" cy="658243"/>
            </a:xfrm>
            <a:prstGeom prst="line">
              <a:avLst/>
            </a:prstGeom>
            <a:ln w="317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[R] 45">
              <a:extLst>
                <a:ext uri="{FF2B5EF4-FFF2-40B4-BE49-F238E27FC236}">
                  <a16:creationId xmlns:a16="http://schemas.microsoft.com/office/drawing/2014/main" id="{B2DC6C41-72B4-7474-9909-E34F31D3BA50}"/>
                </a:ext>
              </a:extLst>
            </p:cNvPr>
            <p:cNvCxnSpPr>
              <a:cxnSpLocks/>
            </p:cNvCxnSpPr>
            <p:nvPr/>
          </p:nvCxnSpPr>
          <p:spPr>
            <a:xfrm>
              <a:off x="8848515" y="3086147"/>
              <a:ext cx="1637933" cy="0"/>
            </a:xfrm>
            <a:prstGeom prst="line">
              <a:avLst/>
            </a:prstGeom>
            <a:ln w="317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[R] 46">
              <a:extLst>
                <a:ext uri="{FF2B5EF4-FFF2-40B4-BE49-F238E27FC236}">
                  <a16:creationId xmlns:a16="http://schemas.microsoft.com/office/drawing/2014/main" id="{B63F74E2-48B8-6BF6-0735-D94146FB4368}"/>
                </a:ext>
              </a:extLst>
            </p:cNvPr>
            <p:cNvCxnSpPr>
              <a:cxnSpLocks/>
            </p:cNvCxnSpPr>
            <p:nvPr/>
          </p:nvCxnSpPr>
          <p:spPr>
            <a:xfrm>
              <a:off x="10498406" y="3075769"/>
              <a:ext cx="0" cy="610553"/>
            </a:xfrm>
            <a:prstGeom prst="line">
              <a:avLst/>
            </a:prstGeom>
            <a:ln w="317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[R] 47">
              <a:extLst>
                <a:ext uri="{FF2B5EF4-FFF2-40B4-BE49-F238E27FC236}">
                  <a16:creationId xmlns:a16="http://schemas.microsoft.com/office/drawing/2014/main" id="{BBF8AD7C-31C5-7371-E7BB-A842DEECC064}"/>
                </a:ext>
              </a:extLst>
            </p:cNvPr>
            <p:cNvCxnSpPr>
              <a:cxnSpLocks/>
            </p:cNvCxnSpPr>
            <p:nvPr/>
          </p:nvCxnSpPr>
          <p:spPr>
            <a:xfrm>
              <a:off x="10494015" y="3675500"/>
              <a:ext cx="373200" cy="0"/>
            </a:xfrm>
            <a:prstGeom prst="line">
              <a:avLst/>
            </a:prstGeom>
            <a:ln w="317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[R] 48">
              <a:extLst>
                <a:ext uri="{FF2B5EF4-FFF2-40B4-BE49-F238E27FC236}">
                  <a16:creationId xmlns:a16="http://schemas.microsoft.com/office/drawing/2014/main" id="{2457C195-4B7E-4BDE-5866-54B72EF9B4AA}"/>
                </a:ext>
              </a:extLst>
            </p:cNvPr>
            <p:cNvCxnSpPr>
              <a:cxnSpLocks/>
            </p:cNvCxnSpPr>
            <p:nvPr/>
          </p:nvCxnSpPr>
          <p:spPr>
            <a:xfrm>
              <a:off x="8123707" y="2454985"/>
              <a:ext cx="1009383" cy="0"/>
            </a:xfrm>
            <a:prstGeom prst="line">
              <a:avLst/>
            </a:prstGeom>
            <a:ln w="317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[R] 49">
              <a:extLst>
                <a:ext uri="{FF2B5EF4-FFF2-40B4-BE49-F238E27FC236}">
                  <a16:creationId xmlns:a16="http://schemas.microsoft.com/office/drawing/2014/main" id="{F13A8566-8A1F-5681-ED89-93A30654ECA0}"/>
                </a:ext>
              </a:extLst>
            </p:cNvPr>
            <p:cNvCxnSpPr>
              <a:cxnSpLocks/>
            </p:cNvCxnSpPr>
            <p:nvPr/>
          </p:nvCxnSpPr>
          <p:spPr>
            <a:xfrm>
              <a:off x="9115275" y="2447037"/>
              <a:ext cx="0" cy="2143907"/>
            </a:xfrm>
            <a:prstGeom prst="line">
              <a:avLst/>
            </a:prstGeom>
            <a:ln w="317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7531A4CC-7174-2861-506D-C0D713687E8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15275" y="4577042"/>
              <a:ext cx="533122" cy="1274"/>
            </a:xfrm>
            <a:prstGeom prst="line">
              <a:avLst/>
            </a:prstGeom>
            <a:ln w="317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B483446B-FDCA-8565-4595-7265F8457ADC}"/>
                </a:ext>
              </a:extLst>
            </p:cNvPr>
            <p:cNvCxnSpPr>
              <a:cxnSpLocks/>
            </p:cNvCxnSpPr>
            <p:nvPr/>
          </p:nvCxnSpPr>
          <p:spPr>
            <a:xfrm>
              <a:off x="9643865" y="4562553"/>
              <a:ext cx="0" cy="239919"/>
            </a:xfrm>
            <a:prstGeom prst="line">
              <a:avLst/>
            </a:prstGeom>
            <a:ln w="317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[R] 52">
              <a:extLst>
                <a:ext uri="{FF2B5EF4-FFF2-40B4-BE49-F238E27FC236}">
                  <a16:creationId xmlns:a16="http://schemas.microsoft.com/office/drawing/2014/main" id="{1C4D4891-BCC9-8CF9-53E4-54FADAB50F1A}"/>
                </a:ext>
              </a:extLst>
            </p:cNvPr>
            <p:cNvCxnSpPr>
              <a:cxnSpLocks/>
            </p:cNvCxnSpPr>
            <p:nvPr/>
          </p:nvCxnSpPr>
          <p:spPr>
            <a:xfrm>
              <a:off x="9632564" y="4794815"/>
              <a:ext cx="1192167" cy="0"/>
            </a:xfrm>
            <a:prstGeom prst="line">
              <a:avLst/>
            </a:prstGeom>
            <a:ln w="317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[R] 55">
              <a:extLst>
                <a:ext uri="{FF2B5EF4-FFF2-40B4-BE49-F238E27FC236}">
                  <a16:creationId xmlns:a16="http://schemas.microsoft.com/office/drawing/2014/main" id="{B115D9A0-4B03-5061-54A7-7192CF4CF753}"/>
                </a:ext>
              </a:extLst>
            </p:cNvPr>
            <p:cNvCxnSpPr>
              <a:cxnSpLocks/>
            </p:cNvCxnSpPr>
            <p:nvPr/>
          </p:nvCxnSpPr>
          <p:spPr>
            <a:xfrm>
              <a:off x="8133191" y="2443718"/>
              <a:ext cx="525332" cy="0"/>
            </a:xfrm>
            <a:prstGeom prst="line">
              <a:avLst/>
            </a:prstGeom>
            <a:ln w="31750">
              <a:solidFill>
                <a:srgbClr val="EE7D3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[R] 56">
              <a:extLst>
                <a:ext uri="{FF2B5EF4-FFF2-40B4-BE49-F238E27FC236}">
                  <a16:creationId xmlns:a16="http://schemas.microsoft.com/office/drawing/2014/main" id="{CE63BC1E-0C9F-DFE0-30A5-B37D5A7B24E8}"/>
                </a:ext>
              </a:extLst>
            </p:cNvPr>
            <p:cNvCxnSpPr>
              <a:cxnSpLocks/>
            </p:cNvCxnSpPr>
            <p:nvPr/>
          </p:nvCxnSpPr>
          <p:spPr>
            <a:xfrm>
              <a:off x="8650956" y="2432133"/>
              <a:ext cx="0" cy="987596"/>
            </a:xfrm>
            <a:prstGeom prst="line">
              <a:avLst/>
            </a:prstGeom>
            <a:ln w="31750">
              <a:solidFill>
                <a:srgbClr val="EE7D3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[R] 57">
              <a:extLst>
                <a:ext uri="{FF2B5EF4-FFF2-40B4-BE49-F238E27FC236}">
                  <a16:creationId xmlns:a16="http://schemas.microsoft.com/office/drawing/2014/main" id="{26AAA90F-ABA3-E67A-4279-6D148640443F}"/>
                </a:ext>
              </a:extLst>
            </p:cNvPr>
            <p:cNvCxnSpPr>
              <a:cxnSpLocks/>
            </p:cNvCxnSpPr>
            <p:nvPr/>
          </p:nvCxnSpPr>
          <p:spPr>
            <a:xfrm>
              <a:off x="8639656" y="3425558"/>
              <a:ext cx="1475080" cy="3605"/>
            </a:xfrm>
            <a:prstGeom prst="line">
              <a:avLst/>
            </a:prstGeom>
            <a:ln w="31750">
              <a:solidFill>
                <a:srgbClr val="EE7D3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[R] 58">
              <a:extLst>
                <a:ext uri="{FF2B5EF4-FFF2-40B4-BE49-F238E27FC236}">
                  <a16:creationId xmlns:a16="http://schemas.microsoft.com/office/drawing/2014/main" id="{1E3709A4-E946-18D4-8957-33B57817A71A}"/>
                </a:ext>
              </a:extLst>
            </p:cNvPr>
            <p:cNvCxnSpPr>
              <a:cxnSpLocks/>
            </p:cNvCxnSpPr>
            <p:nvPr/>
          </p:nvCxnSpPr>
          <p:spPr>
            <a:xfrm>
              <a:off x="10114736" y="3411881"/>
              <a:ext cx="0" cy="488763"/>
            </a:xfrm>
            <a:prstGeom prst="line">
              <a:avLst/>
            </a:prstGeom>
            <a:ln w="31750">
              <a:solidFill>
                <a:srgbClr val="EE7D3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[R] 59">
              <a:extLst>
                <a:ext uri="{FF2B5EF4-FFF2-40B4-BE49-F238E27FC236}">
                  <a16:creationId xmlns:a16="http://schemas.microsoft.com/office/drawing/2014/main" id="{64506EC6-8718-B1B9-393F-EC476356FA4F}"/>
                </a:ext>
              </a:extLst>
            </p:cNvPr>
            <p:cNvCxnSpPr>
              <a:cxnSpLocks/>
            </p:cNvCxnSpPr>
            <p:nvPr/>
          </p:nvCxnSpPr>
          <p:spPr>
            <a:xfrm>
              <a:off x="10111776" y="3886042"/>
              <a:ext cx="696433" cy="0"/>
            </a:xfrm>
            <a:prstGeom prst="line">
              <a:avLst/>
            </a:prstGeom>
            <a:ln w="31750">
              <a:solidFill>
                <a:srgbClr val="EE7D3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[R] 76">
              <a:extLst>
                <a:ext uri="{FF2B5EF4-FFF2-40B4-BE49-F238E27FC236}">
                  <a16:creationId xmlns:a16="http://schemas.microsoft.com/office/drawing/2014/main" id="{2BA76FFB-E208-FC29-05AE-1580AAAA9C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29891" y="2479847"/>
              <a:ext cx="386135" cy="0"/>
            </a:xfrm>
            <a:prstGeom prst="line">
              <a:avLst/>
            </a:prstGeom>
            <a:ln w="31750">
              <a:solidFill>
                <a:srgbClr val="5B9CD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[R] 77">
              <a:extLst>
                <a:ext uri="{FF2B5EF4-FFF2-40B4-BE49-F238E27FC236}">
                  <a16:creationId xmlns:a16="http://schemas.microsoft.com/office/drawing/2014/main" id="{4AD62B0F-9E2A-0A2C-4FA9-76A563599833}"/>
                </a:ext>
              </a:extLst>
            </p:cNvPr>
            <p:cNvCxnSpPr>
              <a:cxnSpLocks/>
            </p:cNvCxnSpPr>
            <p:nvPr/>
          </p:nvCxnSpPr>
          <p:spPr>
            <a:xfrm>
              <a:off x="8509290" y="2489129"/>
              <a:ext cx="0" cy="1398262"/>
            </a:xfrm>
            <a:prstGeom prst="line">
              <a:avLst/>
            </a:prstGeom>
            <a:ln w="31750">
              <a:solidFill>
                <a:srgbClr val="5B9CD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[R] 78">
              <a:extLst>
                <a:ext uri="{FF2B5EF4-FFF2-40B4-BE49-F238E27FC236}">
                  <a16:creationId xmlns:a16="http://schemas.microsoft.com/office/drawing/2014/main" id="{9D527255-E09F-6DEC-93A9-35E727A232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02124" y="3877150"/>
              <a:ext cx="1318954" cy="7585"/>
            </a:xfrm>
            <a:prstGeom prst="line">
              <a:avLst/>
            </a:prstGeom>
            <a:ln w="31750">
              <a:solidFill>
                <a:srgbClr val="5B9CD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직선 연결선[R] 79">
              <a:extLst>
                <a:ext uri="{FF2B5EF4-FFF2-40B4-BE49-F238E27FC236}">
                  <a16:creationId xmlns:a16="http://schemas.microsoft.com/office/drawing/2014/main" id="{2A4493CD-5DC7-6A3B-6269-364941D1DC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803815" y="3865814"/>
              <a:ext cx="4661" cy="767782"/>
            </a:xfrm>
            <a:prstGeom prst="line">
              <a:avLst/>
            </a:prstGeom>
            <a:ln w="31750">
              <a:solidFill>
                <a:srgbClr val="5B9CD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직선 연결선[R] 80">
              <a:extLst>
                <a:ext uri="{FF2B5EF4-FFF2-40B4-BE49-F238E27FC236}">
                  <a16:creationId xmlns:a16="http://schemas.microsoft.com/office/drawing/2014/main" id="{7BC6BCC1-1D9B-5E37-168B-03D0D26520F0}"/>
                </a:ext>
              </a:extLst>
            </p:cNvPr>
            <p:cNvCxnSpPr>
              <a:cxnSpLocks/>
            </p:cNvCxnSpPr>
            <p:nvPr/>
          </p:nvCxnSpPr>
          <p:spPr>
            <a:xfrm>
              <a:off x="9792545" y="4633596"/>
              <a:ext cx="1192840" cy="0"/>
            </a:xfrm>
            <a:prstGeom prst="line">
              <a:avLst/>
            </a:prstGeom>
            <a:ln w="31750">
              <a:solidFill>
                <a:srgbClr val="5B9CD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[R] 92">
              <a:extLst>
                <a:ext uri="{FF2B5EF4-FFF2-40B4-BE49-F238E27FC236}">
                  <a16:creationId xmlns:a16="http://schemas.microsoft.com/office/drawing/2014/main" id="{B0AF6849-F5DC-B607-DFE9-BF4E70ECB811}"/>
                </a:ext>
              </a:extLst>
            </p:cNvPr>
            <p:cNvCxnSpPr>
              <a:cxnSpLocks/>
            </p:cNvCxnSpPr>
            <p:nvPr/>
          </p:nvCxnSpPr>
          <p:spPr>
            <a:xfrm>
              <a:off x="10803436" y="3876783"/>
              <a:ext cx="0" cy="488763"/>
            </a:xfrm>
            <a:prstGeom prst="line">
              <a:avLst/>
            </a:prstGeom>
            <a:ln w="31750">
              <a:solidFill>
                <a:srgbClr val="EE7D3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[R] 94">
              <a:extLst>
                <a:ext uri="{FF2B5EF4-FFF2-40B4-BE49-F238E27FC236}">
                  <a16:creationId xmlns:a16="http://schemas.microsoft.com/office/drawing/2014/main" id="{3B633F9D-C1EC-2AED-460C-5CE577FBEB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970529" y="4629504"/>
              <a:ext cx="707" cy="208153"/>
            </a:xfrm>
            <a:prstGeom prst="line">
              <a:avLst/>
            </a:prstGeom>
            <a:ln w="31750">
              <a:solidFill>
                <a:srgbClr val="5B9CD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442D8BB4-EAA0-A26F-DF30-DABB75FE8F7A}"/>
                </a:ext>
              </a:extLst>
            </p:cNvPr>
            <p:cNvSpPr txBox="1"/>
            <p:nvPr/>
          </p:nvSpPr>
          <p:spPr>
            <a:xfrm rot="16200000">
              <a:off x="7141825" y="3542977"/>
              <a:ext cx="157794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200" dirty="0">
                  <a:latin typeface="Arial Nova" panose="020B0504020202020204" pitchFamily="34" charset="0"/>
                </a:rPr>
                <a:t>Survival rate</a:t>
              </a: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0E442C18-D361-18EB-520A-C2BF6455B448}"/>
                </a:ext>
              </a:extLst>
            </p:cNvPr>
            <p:cNvSpPr txBox="1"/>
            <p:nvPr/>
          </p:nvSpPr>
          <p:spPr>
            <a:xfrm>
              <a:off x="8863818" y="5012728"/>
              <a:ext cx="157794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200" dirty="0">
                  <a:latin typeface="Arial Nova" panose="020B0504020202020204" pitchFamily="34" charset="0"/>
                </a:rPr>
                <a:t>Time (days)</a:t>
              </a: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94BD9500-FDE4-697C-4596-B8F17D80A9CB}"/>
                </a:ext>
              </a:extLst>
            </p:cNvPr>
            <p:cNvSpPr txBox="1"/>
            <p:nvPr/>
          </p:nvSpPr>
          <p:spPr>
            <a:xfrm>
              <a:off x="7808235" y="2323987"/>
              <a:ext cx="30714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200" dirty="0">
                  <a:latin typeface="Arial Nova" panose="020B0504020202020204" pitchFamily="34" charset="0"/>
                </a:rPr>
                <a:t>1</a:t>
              </a: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1F34B8ED-E249-790F-0347-A6399400DDE9}"/>
                </a:ext>
              </a:extLst>
            </p:cNvPr>
            <p:cNvSpPr txBox="1"/>
            <p:nvPr/>
          </p:nvSpPr>
          <p:spPr>
            <a:xfrm>
              <a:off x="7941166" y="4967630"/>
              <a:ext cx="30714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200" dirty="0">
                  <a:latin typeface="Arial Nova" panose="020B0504020202020204" pitchFamily="34" charset="0"/>
                </a:rPr>
                <a:t>0</a:t>
              </a: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8257CD28-A4AB-193C-EBDF-1A88B7AF0816}"/>
              </a:ext>
            </a:extLst>
          </p:cNvPr>
          <p:cNvGrpSpPr/>
          <p:nvPr/>
        </p:nvGrpSpPr>
        <p:grpSpPr>
          <a:xfrm>
            <a:off x="565021" y="856831"/>
            <a:ext cx="7582857" cy="5176763"/>
            <a:chOff x="565021" y="856831"/>
            <a:chExt cx="7582857" cy="5176763"/>
          </a:xfrm>
        </p:grpSpPr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DBF9AFFB-4502-A3E1-BDB2-CBC28A0965DE}"/>
                </a:ext>
              </a:extLst>
            </p:cNvPr>
            <p:cNvGrpSpPr/>
            <p:nvPr/>
          </p:nvGrpSpPr>
          <p:grpSpPr>
            <a:xfrm>
              <a:off x="565021" y="3001693"/>
              <a:ext cx="2391287" cy="1444840"/>
              <a:chOff x="9072373" y="2580665"/>
              <a:chExt cx="2391287" cy="1444840"/>
            </a:xfrm>
          </p:grpSpPr>
          <p:pic>
            <p:nvPicPr>
              <p:cNvPr id="34" name="내용 개체 틀 5" descr="DNA 단색으로 채워진">
                <a:extLst>
                  <a:ext uri="{FF2B5EF4-FFF2-40B4-BE49-F238E27FC236}">
                    <a16:creationId xmlns:a16="http://schemas.microsoft.com/office/drawing/2014/main" id="{9D14E685-4FD9-2415-B7C5-0CCF5C955D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0018820" y="2580665"/>
                <a:ext cx="1444840" cy="1444840"/>
              </a:xfrm>
              <a:prstGeom prst="rect">
                <a:avLst/>
              </a:prstGeom>
            </p:spPr>
          </p:pic>
          <p:pic>
            <p:nvPicPr>
              <p:cNvPr id="32" name="내용 개체 틀 5" descr="DNA 단색으로 채워진">
                <a:extLst>
                  <a:ext uri="{FF2B5EF4-FFF2-40B4-BE49-F238E27FC236}">
                    <a16:creationId xmlns:a16="http://schemas.microsoft.com/office/drawing/2014/main" id="{069A5B2C-9ED4-AC5D-48AE-43BBC9A81C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9072373" y="2580665"/>
                <a:ext cx="1444840" cy="1444840"/>
              </a:xfrm>
              <a:prstGeom prst="rect">
                <a:avLst/>
              </a:prstGeom>
            </p:spPr>
          </p:pic>
          <p:sp>
            <p:nvSpPr>
              <p:cNvPr id="33" name="폭발 2[E] 32">
                <a:extLst>
                  <a:ext uri="{FF2B5EF4-FFF2-40B4-BE49-F238E27FC236}">
                    <a16:creationId xmlns:a16="http://schemas.microsoft.com/office/drawing/2014/main" id="{7F6E88BC-C1B8-B974-708E-A15F4EC1ED70}"/>
                  </a:ext>
                </a:extLst>
              </p:cNvPr>
              <p:cNvSpPr/>
              <p:nvPr/>
            </p:nvSpPr>
            <p:spPr>
              <a:xfrm>
                <a:off x="9432327" y="3311554"/>
                <a:ext cx="255600" cy="255600"/>
              </a:xfrm>
              <a:prstGeom prst="irregularSeal2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35" name="폭발 2[E] 34">
                <a:extLst>
                  <a:ext uri="{FF2B5EF4-FFF2-40B4-BE49-F238E27FC236}">
                    <a16:creationId xmlns:a16="http://schemas.microsoft.com/office/drawing/2014/main" id="{9B21B362-57BD-E792-71F8-C1CAC17D52A2}"/>
                  </a:ext>
                </a:extLst>
              </p:cNvPr>
              <p:cNvSpPr/>
              <p:nvPr/>
            </p:nvSpPr>
            <p:spPr>
              <a:xfrm>
                <a:off x="10854554" y="3055954"/>
                <a:ext cx="255600" cy="255600"/>
              </a:xfrm>
              <a:prstGeom prst="irregularSeal2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1AB409E-0B77-64E8-E7AC-0EC9DC009000}"/>
                </a:ext>
              </a:extLst>
            </p:cNvPr>
            <p:cNvSpPr txBox="1"/>
            <p:nvPr/>
          </p:nvSpPr>
          <p:spPr>
            <a:xfrm>
              <a:off x="824204" y="4488238"/>
              <a:ext cx="177859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400" dirty="0">
                  <a:latin typeface="Arial Nova" panose="020B0504020202020204" pitchFamily="34" charset="0"/>
                </a:rPr>
                <a:t>SAM gene pairs</a:t>
              </a:r>
            </a:p>
            <a:p>
              <a:pPr algn="ctr"/>
              <a:r>
                <a:rPr kumimoji="1" lang="en-US" altLang="ko-Kore-KR" sz="1000" dirty="0">
                  <a:latin typeface="Arial Nova" panose="020B0504020202020204" pitchFamily="34" charset="0"/>
                </a:rPr>
                <a:t>For each cancer type</a:t>
              </a:r>
            </a:p>
          </p:txBody>
        </p:sp>
        <p:sp>
          <p:nvSpPr>
            <p:cNvPr id="3" name="오른쪽 중괄호[R] 2">
              <a:extLst>
                <a:ext uri="{FF2B5EF4-FFF2-40B4-BE49-F238E27FC236}">
                  <a16:creationId xmlns:a16="http://schemas.microsoft.com/office/drawing/2014/main" id="{470F1B44-6C7F-ED53-F2BF-758649B8FD82}"/>
                </a:ext>
              </a:extLst>
            </p:cNvPr>
            <p:cNvSpPr/>
            <p:nvPr/>
          </p:nvSpPr>
          <p:spPr>
            <a:xfrm rot="10800000">
              <a:off x="2728213" y="1804433"/>
              <a:ext cx="806584" cy="3834141"/>
            </a:xfrm>
            <a:prstGeom prst="rightBrace">
              <a:avLst>
                <a:gd name="adj1" fmla="val 8333"/>
                <a:gd name="adj2" fmla="val 50122"/>
              </a:avLst>
            </a:prstGeom>
            <a:ln w="508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5" name="오른쪽 중괄호[R] 4">
              <a:extLst>
                <a:ext uri="{FF2B5EF4-FFF2-40B4-BE49-F238E27FC236}">
                  <a16:creationId xmlns:a16="http://schemas.microsoft.com/office/drawing/2014/main" id="{B0E10DAB-8FF2-E539-056E-713E0509235C}"/>
                </a:ext>
              </a:extLst>
            </p:cNvPr>
            <p:cNvSpPr/>
            <p:nvPr/>
          </p:nvSpPr>
          <p:spPr>
            <a:xfrm rot="10800000">
              <a:off x="2733203" y="3038974"/>
              <a:ext cx="806583" cy="1365874"/>
            </a:xfrm>
            <a:prstGeom prst="rightBrace">
              <a:avLst>
                <a:gd name="adj1" fmla="val 8333"/>
                <a:gd name="adj2" fmla="val 50122"/>
              </a:avLst>
            </a:prstGeom>
            <a:ln w="508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grpSp>
          <p:nvGrpSpPr>
            <p:cNvPr id="117" name="그룹 116">
              <a:extLst>
                <a:ext uri="{FF2B5EF4-FFF2-40B4-BE49-F238E27FC236}">
                  <a16:creationId xmlns:a16="http://schemas.microsoft.com/office/drawing/2014/main" id="{CB6B56E5-EADB-413D-7F15-0583706EE5F9}"/>
                </a:ext>
              </a:extLst>
            </p:cNvPr>
            <p:cNvGrpSpPr/>
            <p:nvPr/>
          </p:nvGrpSpPr>
          <p:grpSpPr>
            <a:xfrm>
              <a:off x="3466855" y="5169744"/>
              <a:ext cx="1350850" cy="863850"/>
              <a:chOff x="3055775" y="1490094"/>
              <a:chExt cx="1350850" cy="863850"/>
            </a:xfrm>
          </p:grpSpPr>
          <p:pic>
            <p:nvPicPr>
              <p:cNvPr id="7" name="내용 개체 틀 5" descr="DNA 단색으로 채워진">
                <a:extLst>
                  <a:ext uri="{FF2B5EF4-FFF2-40B4-BE49-F238E27FC236}">
                    <a16:creationId xmlns:a16="http://schemas.microsoft.com/office/drawing/2014/main" id="{5520B613-F2E3-1FCA-0ADB-780BF2B569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055775" y="1490094"/>
                <a:ext cx="863850" cy="863850"/>
              </a:xfrm>
              <a:prstGeom prst="rect">
                <a:avLst/>
              </a:prstGeom>
            </p:spPr>
          </p:pic>
          <p:sp>
            <p:nvSpPr>
              <p:cNvPr id="8" name="폭발 2[E] 7">
                <a:extLst>
                  <a:ext uri="{FF2B5EF4-FFF2-40B4-BE49-F238E27FC236}">
                    <a16:creationId xmlns:a16="http://schemas.microsoft.com/office/drawing/2014/main" id="{76D9A6F2-A691-C783-A30E-CC3674F5358E}"/>
                  </a:ext>
                </a:extLst>
              </p:cNvPr>
              <p:cNvSpPr/>
              <p:nvPr/>
            </p:nvSpPr>
            <p:spPr>
              <a:xfrm>
                <a:off x="3243447" y="1845498"/>
                <a:ext cx="152820" cy="152820"/>
              </a:xfrm>
              <a:prstGeom prst="irregularSeal2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pic>
            <p:nvPicPr>
              <p:cNvPr id="9" name="내용 개체 틀 5" descr="DNA 단색으로 채워진">
                <a:extLst>
                  <a:ext uri="{FF2B5EF4-FFF2-40B4-BE49-F238E27FC236}">
                    <a16:creationId xmlns:a16="http://schemas.microsoft.com/office/drawing/2014/main" id="{4221A94C-88A5-858E-E3C8-A4A39875DD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542775" y="1490094"/>
                <a:ext cx="863850" cy="863850"/>
              </a:xfrm>
              <a:prstGeom prst="rect">
                <a:avLst/>
              </a:prstGeom>
            </p:spPr>
          </p:pic>
          <p:sp>
            <p:nvSpPr>
              <p:cNvPr id="11" name="폭발 2[E] 10">
                <a:extLst>
                  <a:ext uri="{FF2B5EF4-FFF2-40B4-BE49-F238E27FC236}">
                    <a16:creationId xmlns:a16="http://schemas.microsoft.com/office/drawing/2014/main" id="{EFD91085-C79E-262E-C394-63E0B58F46F6}"/>
                  </a:ext>
                </a:extLst>
              </p:cNvPr>
              <p:cNvSpPr/>
              <p:nvPr/>
            </p:nvSpPr>
            <p:spPr>
              <a:xfrm>
                <a:off x="4042449" y="2124040"/>
                <a:ext cx="152820" cy="152820"/>
              </a:xfrm>
              <a:prstGeom prst="irregularSeal2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grpSp>
          <p:nvGrpSpPr>
            <p:cNvPr id="122" name="그룹 121">
              <a:extLst>
                <a:ext uri="{FF2B5EF4-FFF2-40B4-BE49-F238E27FC236}">
                  <a16:creationId xmlns:a16="http://schemas.microsoft.com/office/drawing/2014/main" id="{40392F8B-8B22-4747-AE17-CCC65C8315CE}"/>
                </a:ext>
              </a:extLst>
            </p:cNvPr>
            <p:cNvGrpSpPr/>
            <p:nvPr/>
          </p:nvGrpSpPr>
          <p:grpSpPr>
            <a:xfrm>
              <a:off x="3462637" y="1402698"/>
              <a:ext cx="1365104" cy="812992"/>
              <a:chOff x="3004971" y="1493179"/>
              <a:chExt cx="1365104" cy="812992"/>
            </a:xfrm>
          </p:grpSpPr>
          <p:grpSp>
            <p:nvGrpSpPr>
              <p:cNvPr id="120" name="그룹 119">
                <a:extLst>
                  <a:ext uri="{FF2B5EF4-FFF2-40B4-BE49-F238E27FC236}">
                    <a16:creationId xmlns:a16="http://schemas.microsoft.com/office/drawing/2014/main" id="{E0ADC347-E681-3F5D-017B-CC646116CF57}"/>
                  </a:ext>
                </a:extLst>
              </p:cNvPr>
              <p:cNvGrpSpPr/>
              <p:nvPr/>
            </p:nvGrpSpPr>
            <p:grpSpPr>
              <a:xfrm>
                <a:off x="3004971" y="1493179"/>
                <a:ext cx="889593" cy="812992"/>
                <a:chOff x="3037707" y="1853648"/>
                <a:chExt cx="945243" cy="863850"/>
              </a:xfrm>
            </p:grpSpPr>
            <p:pic>
              <p:nvPicPr>
                <p:cNvPr id="12" name="내용 개체 틀 5" descr="DNA 단색으로 채워진">
                  <a:extLst>
                    <a:ext uri="{FF2B5EF4-FFF2-40B4-BE49-F238E27FC236}">
                      <a16:creationId xmlns:a16="http://schemas.microsoft.com/office/drawing/2014/main" id="{E88F93F6-A7C3-6A90-7C61-3F3213B8124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037707" y="1853648"/>
                  <a:ext cx="945243" cy="863850"/>
                </a:xfrm>
                <a:prstGeom prst="rect">
                  <a:avLst/>
                </a:prstGeom>
              </p:spPr>
            </p:pic>
            <p:sp>
              <p:nvSpPr>
                <p:cNvPr id="13" name="폭발 2[E] 12">
                  <a:extLst>
                    <a:ext uri="{FF2B5EF4-FFF2-40B4-BE49-F238E27FC236}">
                      <a16:creationId xmlns:a16="http://schemas.microsoft.com/office/drawing/2014/main" id="{A23B4C6D-0952-D4BB-6B85-3FBD7CB4B7DD}"/>
                    </a:ext>
                  </a:extLst>
                </p:cNvPr>
                <p:cNvSpPr/>
                <p:nvPr/>
              </p:nvSpPr>
              <p:spPr>
                <a:xfrm>
                  <a:off x="3319913" y="2290636"/>
                  <a:ext cx="167219" cy="152820"/>
                </a:xfrm>
                <a:prstGeom prst="irregularSeal2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/>
                </a:p>
              </p:txBody>
            </p:sp>
          </p:grpSp>
          <p:grpSp>
            <p:nvGrpSpPr>
              <p:cNvPr id="119" name="그룹 118">
                <a:extLst>
                  <a:ext uri="{FF2B5EF4-FFF2-40B4-BE49-F238E27FC236}">
                    <a16:creationId xmlns:a16="http://schemas.microsoft.com/office/drawing/2014/main" id="{66081CFA-05F5-7455-8B38-385FE2BDD4BD}"/>
                  </a:ext>
                </a:extLst>
              </p:cNvPr>
              <p:cNvGrpSpPr/>
              <p:nvPr/>
            </p:nvGrpSpPr>
            <p:grpSpPr>
              <a:xfrm>
                <a:off x="3486153" y="1498362"/>
                <a:ext cx="883922" cy="807809"/>
                <a:chOff x="3829184" y="1942521"/>
                <a:chExt cx="945243" cy="863850"/>
              </a:xfrm>
            </p:grpSpPr>
            <p:pic>
              <p:nvPicPr>
                <p:cNvPr id="14" name="내용 개체 틀 5" descr="DNA 단색으로 채워진">
                  <a:extLst>
                    <a:ext uri="{FF2B5EF4-FFF2-40B4-BE49-F238E27FC236}">
                      <a16:creationId xmlns:a16="http://schemas.microsoft.com/office/drawing/2014/main" id="{AF5AB4FA-0650-6DF4-5E60-A7EB908E3CC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829184" y="1942521"/>
                  <a:ext cx="945243" cy="863850"/>
                </a:xfrm>
                <a:prstGeom prst="rect">
                  <a:avLst/>
                </a:prstGeom>
              </p:spPr>
            </p:pic>
            <p:sp>
              <p:nvSpPr>
                <p:cNvPr id="15" name="폭발 2[E] 14">
                  <a:extLst>
                    <a:ext uri="{FF2B5EF4-FFF2-40B4-BE49-F238E27FC236}">
                      <a16:creationId xmlns:a16="http://schemas.microsoft.com/office/drawing/2014/main" id="{159D1C65-01B4-0EAB-5318-32546B0B2515}"/>
                    </a:ext>
                  </a:extLst>
                </p:cNvPr>
                <p:cNvSpPr/>
                <p:nvPr/>
              </p:nvSpPr>
              <p:spPr>
                <a:xfrm>
                  <a:off x="4030170" y="2226011"/>
                  <a:ext cx="167219" cy="152820"/>
                </a:xfrm>
                <a:prstGeom prst="irregularSeal2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/>
                </a:p>
              </p:txBody>
            </p:sp>
          </p:grpSp>
        </p:grpSp>
        <p:grpSp>
          <p:nvGrpSpPr>
            <p:cNvPr id="118" name="그룹 117">
              <a:extLst>
                <a:ext uri="{FF2B5EF4-FFF2-40B4-BE49-F238E27FC236}">
                  <a16:creationId xmlns:a16="http://schemas.microsoft.com/office/drawing/2014/main" id="{F47B84AB-27F3-57E7-35E8-2694F26A84B1}"/>
                </a:ext>
              </a:extLst>
            </p:cNvPr>
            <p:cNvGrpSpPr/>
            <p:nvPr/>
          </p:nvGrpSpPr>
          <p:grpSpPr>
            <a:xfrm>
              <a:off x="3467374" y="3996161"/>
              <a:ext cx="1350850" cy="866566"/>
              <a:chOff x="3094364" y="2739301"/>
              <a:chExt cx="1350850" cy="866566"/>
            </a:xfrm>
          </p:grpSpPr>
          <p:pic>
            <p:nvPicPr>
              <p:cNvPr id="20" name="내용 개체 틀 5" descr="DNA 단색으로 채워진">
                <a:extLst>
                  <a:ext uri="{FF2B5EF4-FFF2-40B4-BE49-F238E27FC236}">
                    <a16:creationId xmlns:a16="http://schemas.microsoft.com/office/drawing/2014/main" id="{B259DC25-C943-54BC-3C09-3A24181FDA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094364" y="2742017"/>
                <a:ext cx="863850" cy="863850"/>
              </a:xfrm>
              <a:prstGeom prst="rect">
                <a:avLst/>
              </a:prstGeom>
            </p:spPr>
          </p:pic>
          <p:sp>
            <p:nvSpPr>
              <p:cNvPr id="21" name="폭발 2[E] 20">
                <a:extLst>
                  <a:ext uri="{FF2B5EF4-FFF2-40B4-BE49-F238E27FC236}">
                    <a16:creationId xmlns:a16="http://schemas.microsoft.com/office/drawing/2014/main" id="{CF4E6DA8-44F8-497E-50BF-E6C54E6145FF}"/>
                  </a:ext>
                </a:extLst>
              </p:cNvPr>
              <p:cNvSpPr/>
              <p:nvPr/>
            </p:nvSpPr>
            <p:spPr>
              <a:xfrm>
                <a:off x="3341061" y="2972071"/>
                <a:ext cx="152820" cy="152820"/>
              </a:xfrm>
              <a:prstGeom prst="irregularSeal2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pic>
            <p:nvPicPr>
              <p:cNvPr id="24" name="내용 개체 틀 5" descr="DNA 단색으로 채워진">
                <a:extLst>
                  <a:ext uri="{FF2B5EF4-FFF2-40B4-BE49-F238E27FC236}">
                    <a16:creationId xmlns:a16="http://schemas.microsoft.com/office/drawing/2014/main" id="{2AA81547-773A-8C43-4663-CF5AFF5C79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581364" y="2739301"/>
                <a:ext cx="863850" cy="863850"/>
              </a:xfrm>
              <a:prstGeom prst="rect">
                <a:avLst/>
              </a:prstGeom>
            </p:spPr>
          </p:pic>
          <p:sp>
            <p:nvSpPr>
              <p:cNvPr id="25" name="폭발 2[E] 24">
                <a:extLst>
                  <a:ext uri="{FF2B5EF4-FFF2-40B4-BE49-F238E27FC236}">
                    <a16:creationId xmlns:a16="http://schemas.microsoft.com/office/drawing/2014/main" id="{8B253D04-48DD-CA56-AF40-6BFD13E393A7}"/>
                  </a:ext>
                </a:extLst>
              </p:cNvPr>
              <p:cNvSpPr/>
              <p:nvPr/>
            </p:nvSpPr>
            <p:spPr>
              <a:xfrm>
                <a:off x="4029550" y="3244877"/>
                <a:ext cx="152820" cy="152820"/>
              </a:xfrm>
              <a:prstGeom prst="irregularSeal2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grpSp>
          <p:nvGrpSpPr>
            <p:cNvPr id="116" name="그룹 115">
              <a:extLst>
                <a:ext uri="{FF2B5EF4-FFF2-40B4-BE49-F238E27FC236}">
                  <a16:creationId xmlns:a16="http://schemas.microsoft.com/office/drawing/2014/main" id="{194ACF3C-9805-5B76-D8BA-FB75578F4BBF}"/>
                </a:ext>
              </a:extLst>
            </p:cNvPr>
            <p:cNvGrpSpPr/>
            <p:nvPr/>
          </p:nvGrpSpPr>
          <p:grpSpPr>
            <a:xfrm>
              <a:off x="3462467" y="2575478"/>
              <a:ext cx="1360169" cy="869060"/>
              <a:chOff x="3100179" y="4070260"/>
              <a:chExt cx="1360169" cy="869060"/>
            </a:xfrm>
          </p:grpSpPr>
          <p:pic>
            <p:nvPicPr>
              <p:cNvPr id="18" name="내용 개체 틀 5" descr="DNA 단색으로 채워진">
                <a:extLst>
                  <a:ext uri="{FF2B5EF4-FFF2-40B4-BE49-F238E27FC236}">
                    <a16:creationId xmlns:a16="http://schemas.microsoft.com/office/drawing/2014/main" id="{2A947C6D-181F-4A46-550D-C7B7C9F3E1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596498" y="4070260"/>
                <a:ext cx="863850" cy="863850"/>
              </a:xfrm>
              <a:prstGeom prst="rect">
                <a:avLst/>
              </a:prstGeom>
            </p:spPr>
          </p:pic>
          <p:sp>
            <p:nvSpPr>
              <p:cNvPr id="19" name="폭발 2[E] 18">
                <a:extLst>
                  <a:ext uri="{FF2B5EF4-FFF2-40B4-BE49-F238E27FC236}">
                    <a16:creationId xmlns:a16="http://schemas.microsoft.com/office/drawing/2014/main" id="{19417392-3706-E2E3-3489-4DC521C85E90}"/>
                  </a:ext>
                </a:extLst>
              </p:cNvPr>
              <p:cNvSpPr/>
              <p:nvPr/>
            </p:nvSpPr>
            <p:spPr>
              <a:xfrm>
                <a:off x="4073124" y="4133486"/>
                <a:ext cx="152820" cy="152820"/>
              </a:xfrm>
              <a:prstGeom prst="irregularSeal2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pic>
            <p:nvPicPr>
              <p:cNvPr id="26" name="내용 개체 틀 5" descr="DNA 단색으로 채워진">
                <a:extLst>
                  <a:ext uri="{FF2B5EF4-FFF2-40B4-BE49-F238E27FC236}">
                    <a16:creationId xmlns:a16="http://schemas.microsoft.com/office/drawing/2014/main" id="{A395B2E2-5E5A-0957-7C77-0C578B3D0E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100179" y="4075470"/>
                <a:ext cx="863850" cy="863850"/>
              </a:xfrm>
              <a:prstGeom prst="rect">
                <a:avLst/>
              </a:prstGeom>
            </p:spPr>
          </p:pic>
          <p:sp>
            <p:nvSpPr>
              <p:cNvPr id="27" name="폭발 2[E] 26">
                <a:extLst>
                  <a:ext uri="{FF2B5EF4-FFF2-40B4-BE49-F238E27FC236}">
                    <a16:creationId xmlns:a16="http://schemas.microsoft.com/office/drawing/2014/main" id="{9900726C-17B0-AB7E-C3C0-2307F052153E}"/>
                  </a:ext>
                </a:extLst>
              </p:cNvPr>
              <p:cNvSpPr/>
              <p:nvPr/>
            </p:nvSpPr>
            <p:spPr>
              <a:xfrm>
                <a:off x="3302254" y="4743561"/>
                <a:ext cx="152820" cy="152820"/>
              </a:xfrm>
              <a:prstGeom prst="irregularSeal2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42A072E-C9FF-CAB2-5C12-FA3CDDF80F4F}"/>
                </a:ext>
              </a:extLst>
            </p:cNvPr>
            <p:cNvSpPr txBox="1"/>
            <p:nvPr/>
          </p:nvSpPr>
          <p:spPr>
            <a:xfrm>
              <a:off x="4694764" y="1657896"/>
              <a:ext cx="213403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400" dirty="0">
                  <a:latin typeface="Arial Nova" panose="020B0504020202020204" pitchFamily="34" charset="0"/>
                </a:rPr>
                <a:t>Both genes’ scores &lt; 0.3</a:t>
              </a:r>
              <a:endParaRPr kumimoji="1" lang="en-US" altLang="ko-Kore-KR" sz="1000" dirty="0">
                <a:latin typeface="Arial Nova" panose="020B0504020202020204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34E621E-E56E-CC0E-DBA2-EE223DE743AF}"/>
                </a:ext>
              </a:extLst>
            </p:cNvPr>
            <p:cNvSpPr txBox="1"/>
            <p:nvPr/>
          </p:nvSpPr>
          <p:spPr>
            <a:xfrm>
              <a:off x="4637566" y="5461096"/>
              <a:ext cx="240453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400" dirty="0">
                  <a:latin typeface="Arial Nova" panose="020B0504020202020204" pitchFamily="34" charset="0"/>
                </a:rPr>
                <a:t>Neither genes’ scores ≥ 0.3</a:t>
              </a:r>
              <a:endParaRPr kumimoji="1" lang="en-US" altLang="ko-Kore-KR" sz="1000" dirty="0">
                <a:latin typeface="Arial Nova" panose="020B0504020202020204" pitchFamily="34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7FA60AA-8884-6FC3-A712-A8D7C84552F4}"/>
                </a:ext>
              </a:extLst>
            </p:cNvPr>
            <p:cNvSpPr txBox="1"/>
            <p:nvPr/>
          </p:nvSpPr>
          <p:spPr>
            <a:xfrm>
              <a:off x="4694764" y="2844939"/>
              <a:ext cx="20333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400" dirty="0">
                  <a:latin typeface="Arial Nova" panose="020B0504020202020204" pitchFamily="34" charset="0"/>
                </a:rPr>
                <a:t>One gene scores &lt; 0.3</a:t>
              </a:r>
              <a:endParaRPr kumimoji="1" lang="en-US" altLang="ko-Kore-KR" sz="1000" dirty="0">
                <a:latin typeface="Arial Nova" panose="020B0504020202020204" pitchFamily="34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B6DA476-9E7C-DDB7-8CE7-91284EF285EF}"/>
                </a:ext>
              </a:extLst>
            </p:cNvPr>
            <p:cNvSpPr txBox="1"/>
            <p:nvPr/>
          </p:nvSpPr>
          <p:spPr>
            <a:xfrm>
              <a:off x="4637566" y="4250432"/>
              <a:ext cx="213403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400" dirty="0">
                  <a:latin typeface="Arial Nova" panose="020B0504020202020204" pitchFamily="34" charset="0"/>
                </a:rPr>
                <a:t>One gene scores &lt; 0.3</a:t>
              </a:r>
              <a:endParaRPr kumimoji="1" lang="en-US" altLang="ko-Kore-KR" sz="1000" dirty="0">
                <a:latin typeface="Arial Nova" panose="020B0504020202020204" pitchFamily="34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5FC29AB-1103-0834-FB90-1258F263796D}"/>
                </a:ext>
              </a:extLst>
            </p:cNvPr>
            <p:cNvSpPr txBox="1"/>
            <p:nvPr/>
          </p:nvSpPr>
          <p:spPr>
            <a:xfrm>
              <a:off x="4604515" y="856831"/>
              <a:ext cx="1344780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2000" dirty="0">
                  <a:latin typeface="Arial Nova" panose="020B0504020202020204" pitchFamily="34" charset="0"/>
                </a:rPr>
                <a:t>Grouping</a:t>
              </a:r>
            </a:p>
          </p:txBody>
        </p:sp>
        <p:grpSp>
          <p:nvGrpSpPr>
            <p:cNvPr id="123" name="그룹 122">
              <a:extLst>
                <a:ext uri="{FF2B5EF4-FFF2-40B4-BE49-F238E27FC236}">
                  <a16:creationId xmlns:a16="http://schemas.microsoft.com/office/drawing/2014/main" id="{0A8A020F-7923-BA4E-D383-4A5859D21549}"/>
                </a:ext>
              </a:extLst>
            </p:cNvPr>
            <p:cNvGrpSpPr/>
            <p:nvPr/>
          </p:nvGrpSpPr>
          <p:grpSpPr>
            <a:xfrm>
              <a:off x="7003160" y="1767416"/>
              <a:ext cx="1144718" cy="3834141"/>
              <a:chOff x="6924678" y="1894266"/>
              <a:chExt cx="1144718" cy="3834141"/>
            </a:xfrm>
          </p:grpSpPr>
          <p:sp>
            <p:nvSpPr>
              <p:cNvPr id="39" name="오른쪽 중괄호[R] 38">
                <a:extLst>
                  <a:ext uri="{FF2B5EF4-FFF2-40B4-BE49-F238E27FC236}">
                    <a16:creationId xmlns:a16="http://schemas.microsoft.com/office/drawing/2014/main" id="{AE6B19BD-6673-EAFE-8278-5D091FB02371}"/>
                  </a:ext>
                </a:extLst>
              </p:cNvPr>
              <p:cNvSpPr/>
              <p:nvPr/>
            </p:nvSpPr>
            <p:spPr>
              <a:xfrm>
                <a:off x="6930456" y="1894266"/>
                <a:ext cx="806584" cy="3834141"/>
              </a:xfrm>
              <a:prstGeom prst="rightBrace">
                <a:avLst>
                  <a:gd name="adj1" fmla="val 8333"/>
                  <a:gd name="adj2" fmla="val 50122"/>
                </a:avLst>
              </a:prstGeom>
              <a:ln w="508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40" name="오른쪽 중괄호[R] 39">
                <a:extLst>
                  <a:ext uri="{FF2B5EF4-FFF2-40B4-BE49-F238E27FC236}">
                    <a16:creationId xmlns:a16="http://schemas.microsoft.com/office/drawing/2014/main" id="{3822B900-77D5-77CB-9B3C-5A4C33555885}"/>
                  </a:ext>
                </a:extLst>
              </p:cNvPr>
              <p:cNvSpPr/>
              <p:nvPr/>
            </p:nvSpPr>
            <p:spPr>
              <a:xfrm>
                <a:off x="6924678" y="3128400"/>
                <a:ext cx="806583" cy="1365874"/>
              </a:xfrm>
              <a:prstGeom prst="rightBrace">
                <a:avLst>
                  <a:gd name="adj1" fmla="val 8333"/>
                  <a:gd name="adj2" fmla="val 50122"/>
                </a:avLst>
              </a:prstGeom>
              <a:ln w="508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cxnSp>
            <p:nvCxnSpPr>
              <p:cNvPr id="41" name="직선 화살표 연결선 40">
                <a:extLst>
                  <a:ext uri="{FF2B5EF4-FFF2-40B4-BE49-F238E27FC236}">
                    <a16:creationId xmlns:a16="http://schemas.microsoft.com/office/drawing/2014/main" id="{945A82A7-2164-4C1B-A04F-836C1415990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88237" y="3813250"/>
                <a:ext cx="681159" cy="7144"/>
              </a:xfrm>
              <a:prstGeom prst="straightConnector1">
                <a:avLst/>
              </a:prstGeom>
              <a:ln w="50800">
                <a:solidFill>
                  <a:srgbClr val="92D050"/>
                </a:solidFill>
                <a:headEnd w="lg" len="lg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2232558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7FD48C-AC40-0297-AE08-2689C105B8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580768"/>
          </a:xfrm>
        </p:spPr>
        <p:txBody>
          <a:bodyPr>
            <a:normAutofit/>
          </a:bodyPr>
          <a:lstStyle/>
          <a:p>
            <a:r>
              <a:rPr kumimoji="1" lang="en-US" altLang="ko-Kore-KR" sz="2000" dirty="0">
                <a:latin typeface="Arial Nova" panose="020B0504020202020204" pitchFamily="34" charset="0"/>
              </a:rPr>
              <a:t>Introduction | </a:t>
            </a:r>
            <a:endParaRPr kumimoji="1" lang="ko-Kore-KR" altLang="en-US" sz="2000" dirty="0">
              <a:latin typeface="Arial Nova" panose="020B0504020202020204" pitchFamily="34" charset="0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90FB6A-B2EC-55D6-FE50-704D99F37D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92800"/>
            <a:ext cx="10515600" cy="4351338"/>
          </a:xfrm>
        </p:spPr>
        <p:txBody>
          <a:bodyPr>
            <a:normAutofit/>
          </a:bodyPr>
          <a:lstStyle/>
          <a:p>
            <a:r>
              <a:rPr kumimoji="1" lang="en-US" altLang="ko-Kore-KR" sz="2000" dirty="0">
                <a:latin typeface="Arial Nova" panose="020B0504020202020204" pitchFamily="34" charset="0"/>
              </a:rPr>
              <a:t>Need to find biomarkers related to prevent cancer metastasis or invasion</a:t>
            </a:r>
          </a:p>
          <a:p>
            <a:pPr marL="0" indent="0">
              <a:buNone/>
            </a:pPr>
            <a:r>
              <a:rPr kumimoji="1" lang="en-US" altLang="ko-KR" sz="1400" dirty="0">
                <a:latin typeface="Arial Nova" panose="020B0504020202020204" pitchFamily="34" charset="0"/>
                <a:sym typeface="Wingdings" pitchFamily="2" charset="2"/>
              </a:rPr>
              <a:t></a:t>
            </a:r>
            <a:r>
              <a:rPr kumimoji="1" lang="en-US" altLang="ko-Kore-KR" sz="1400" dirty="0">
                <a:latin typeface="Arial Nova" panose="020B0504020202020204" pitchFamily="34" charset="0"/>
              </a:rPr>
              <a:t> </a:t>
            </a:r>
            <a:r>
              <a:rPr kumimoji="1" lang="en-US" altLang="ko-Kore-KR" sz="1400" dirty="0">
                <a:solidFill>
                  <a:srgbClr val="0070C0"/>
                </a:solidFill>
                <a:latin typeface="Arial Nova" panose="020B0504020202020204" pitchFamily="34" charset="0"/>
              </a:rPr>
              <a:t>Efforts to develop anti-metastatic and anti-invasion therapeutic drugs</a:t>
            </a:r>
            <a:r>
              <a:rPr kumimoji="1" lang="en-US" altLang="ko-Kore-KR" sz="1400" dirty="0">
                <a:latin typeface="Arial Nova" panose="020B0504020202020204" pitchFamily="34" charset="0"/>
              </a:rPr>
              <a:t> to prevent cancer metastasis </a:t>
            </a:r>
            <a:r>
              <a:rPr kumimoji="1" lang="en-US" altLang="ko-Kore-KR" sz="1400" dirty="0">
                <a:solidFill>
                  <a:srgbClr val="0070C0"/>
                </a:solidFill>
                <a:latin typeface="Arial Nova" panose="020B0504020202020204" pitchFamily="34" charset="0"/>
              </a:rPr>
              <a:t>have almost failed </a:t>
            </a:r>
          </a:p>
          <a:p>
            <a:pPr marL="0" indent="0">
              <a:buNone/>
            </a:pPr>
            <a:r>
              <a:rPr kumimoji="1" lang="en-US" altLang="ko-KR" sz="1400" dirty="0">
                <a:latin typeface="Arial Nova" panose="020B0504020202020204" pitchFamily="34" charset="0"/>
                <a:sym typeface="Wingdings" pitchFamily="2" charset="2"/>
              </a:rPr>
              <a:t></a:t>
            </a:r>
            <a:r>
              <a:rPr kumimoji="1" lang="en-US" altLang="ko-Kore-KR" sz="1400" dirty="0">
                <a:latin typeface="Arial Nova" panose="020B0504020202020204" pitchFamily="34" charset="0"/>
              </a:rPr>
              <a:t> </a:t>
            </a:r>
            <a:r>
              <a:rPr kumimoji="1" lang="en-US" altLang="ko-Kore-KR" sz="1400" dirty="0">
                <a:solidFill>
                  <a:srgbClr val="0070C0"/>
                </a:solidFill>
                <a:latin typeface="Arial Nova" panose="020B0504020202020204" pitchFamily="34" charset="0"/>
              </a:rPr>
              <a:t>Based on biomarkers related to prevent cancer metastasis or invasion </a:t>
            </a:r>
            <a:r>
              <a:rPr kumimoji="1" lang="en-US" altLang="ko-Kore-KR" sz="1400" dirty="0">
                <a:latin typeface="Arial Nova" panose="020B0504020202020204" pitchFamily="34" charset="0"/>
              </a:rPr>
              <a:t>would be helpful to find anti-metastatic or invasion drugs</a:t>
            </a:r>
          </a:p>
          <a:p>
            <a:pPr marL="0" indent="0">
              <a:buNone/>
            </a:pPr>
            <a:endParaRPr kumimoji="1" lang="en-US" altLang="ko-Kore-KR" sz="2000" dirty="0">
              <a:latin typeface="Arial Nova" panose="020B0504020202020204" pitchFamily="34" charset="0"/>
            </a:endParaRPr>
          </a:p>
          <a:p>
            <a:r>
              <a:rPr kumimoji="1" lang="en-US" altLang="ko-Kore-KR" sz="2000" dirty="0">
                <a:latin typeface="Arial Nova" panose="020B0504020202020204" pitchFamily="34" charset="0"/>
              </a:rPr>
              <a:t>Discovery Synthetic Anti-Metastasis gene pair</a:t>
            </a:r>
          </a:p>
          <a:p>
            <a:pPr marL="0" indent="0">
              <a:buNone/>
            </a:pPr>
            <a:r>
              <a:rPr kumimoji="1" lang="en-US" altLang="ko-KR" sz="1400" dirty="0">
                <a:latin typeface="Arial Nova" panose="020B0504020202020204" pitchFamily="34" charset="0"/>
                <a:sym typeface="Wingdings" pitchFamily="2" charset="2"/>
              </a:rPr>
              <a:t></a:t>
            </a:r>
            <a:r>
              <a:rPr kumimoji="1" lang="en-US" altLang="ko-Kore-KR" sz="1400" dirty="0">
                <a:latin typeface="Arial Nova" panose="020B0504020202020204" pitchFamily="34" charset="0"/>
              </a:rPr>
              <a:t> </a:t>
            </a:r>
            <a:r>
              <a:rPr kumimoji="1" lang="en-US" altLang="ko-Kore-KR" sz="1400" dirty="0">
                <a:solidFill>
                  <a:srgbClr val="0070C0"/>
                </a:solidFill>
                <a:latin typeface="Arial Nova" panose="020B0504020202020204" pitchFamily="34" charset="0"/>
              </a:rPr>
              <a:t>Gene pair biomarkers </a:t>
            </a:r>
            <a:r>
              <a:rPr kumimoji="1" lang="en-US" altLang="ko-Kore-KR" sz="1400" dirty="0">
                <a:latin typeface="Arial Nova" panose="020B0504020202020204" pitchFamily="34" charset="0"/>
              </a:rPr>
              <a:t>would have more </a:t>
            </a:r>
            <a:r>
              <a:rPr kumimoji="1" lang="en-US" altLang="ko-Kore-KR" sz="1400" dirty="0">
                <a:solidFill>
                  <a:srgbClr val="0070C0"/>
                </a:solidFill>
                <a:latin typeface="Arial Nova" panose="020B0504020202020204" pitchFamily="34" charset="0"/>
              </a:rPr>
              <a:t>biological phenotypic robustness than single biomarkers </a:t>
            </a:r>
          </a:p>
          <a:p>
            <a:pPr marL="0" indent="0">
              <a:buNone/>
            </a:pPr>
            <a:r>
              <a:rPr kumimoji="1" lang="en-US" altLang="ko-KR" sz="1400" dirty="0">
                <a:latin typeface="Arial Nova" panose="020B0504020202020204" pitchFamily="34" charset="0"/>
                <a:sym typeface="Wingdings" pitchFamily="2" charset="2"/>
              </a:rPr>
              <a:t></a:t>
            </a:r>
            <a:r>
              <a:rPr kumimoji="1" lang="en-US" altLang="ko-Kore-KR" sz="1400" dirty="0">
                <a:latin typeface="Arial Nova" panose="020B0504020202020204" pitchFamily="34" charset="0"/>
              </a:rPr>
              <a:t> Greatly </a:t>
            </a:r>
            <a:r>
              <a:rPr kumimoji="1" lang="en-US" altLang="ko-Kore-KR" sz="1400" dirty="0">
                <a:solidFill>
                  <a:srgbClr val="0070C0"/>
                </a:solidFill>
                <a:latin typeface="Arial Nova" panose="020B0504020202020204" pitchFamily="34" charset="0"/>
              </a:rPr>
              <a:t>increase the number of effective targets </a:t>
            </a:r>
            <a:r>
              <a:rPr kumimoji="1" lang="en-US" altLang="ko-Kore-KR" sz="1400" dirty="0">
                <a:latin typeface="Arial Nova" panose="020B0504020202020204" pitchFamily="34" charset="0"/>
              </a:rPr>
              <a:t>by analyzing at the level of gene pairs beyond individual genes.</a:t>
            </a:r>
            <a:endParaRPr kumimoji="1" lang="en-US" altLang="ko-Kore-KR" sz="2000" dirty="0">
              <a:latin typeface="Arial Nova" panose="020B0504020202020204" pitchFamily="34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8DA103F-F9CA-A5FA-D78D-9B7F2093F4DD}"/>
              </a:ext>
            </a:extLst>
          </p:cNvPr>
          <p:cNvSpPr/>
          <p:nvPr/>
        </p:nvSpPr>
        <p:spPr>
          <a:xfrm>
            <a:off x="0" y="534173"/>
            <a:ext cx="12192000" cy="135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5" name="Picture 2" descr="Figure 1">
            <a:extLst>
              <a:ext uri="{FF2B5EF4-FFF2-40B4-BE49-F238E27FC236}">
                <a16:creationId xmlns:a16="http://schemas.microsoft.com/office/drawing/2014/main" id="{F5684D9C-0CBB-5777-2EC5-530E690F87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5823" y="3646583"/>
            <a:ext cx="2803328" cy="2920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25316B8-B959-DF3B-1A1F-DD0F5D400EEA}"/>
              </a:ext>
            </a:extLst>
          </p:cNvPr>
          <p:cNvSpPr txBox="1"/>
          <p:nvPr/>
        </p:nvSpPr>
        <p:spPr>
          <a:xfrm>
            <a:off x="4751198" y="6567561"/>
            <a:ext cx="251257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800" dirty="0">
                <a:latin typeface="Arial Nova" panose="020B0504020202020204" pitchFamily="34" charset="0"/>
              </a:rPr>
              <a:t>- </a:t>
            </a:r>
            <a:r>
              <a:rPr kumimoji="1" lang="en-US" altLang="ko-Kore-KR" sz="800" i="1" dirty="0">
                <a:latin typeface="Arial Nova" panose="020B0504020202020204" pitchFamily="34" charset="0"/>
              </a:rPr>
              <a:t>Nigel J. O'Neil et al, Nature reviews genetics, 2017</a:t>
            </a:r>
          </a:p>
        </p:txBody>
      </p:sp>
    </p:spTree>
    <p:extLst>
      <p:ext uri="{BB962C8B-B14F-4D97-AF65-F5344CB8AC3E}">
        <p14:creationId xmlns:p14="http://schemas.microsoft.com/office/powerpoint/2010/main" val="24962194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7FD48C-AC40-0297-AE08-2689C105B8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580768"/>
          </a:xfrm>
        </p:spPr>
        <p:txBody>
          <a:bodyPr>
            <a:normAutofit/>
          </a:bodyPr>
          <a:lstStyle/>
          <a:p>
            <a:r>
              <a:rPr kumimoji="1" lang="en-US" altLang="ko-Kore-KR" sz="2000" dirty="0">
                <a:latin typeface="Arial Nova" panose="020B0504020202020204" pitchFamily="34" charset="0"/>
              </a:rPr>
              <a:t>Method |</a:t>
            </a:r>
            <a:r>
              <a:rPr kumimoji="1" lang="ko-KR" altLang="en-US" sz="2000" dirty="0">
                <a:latin typeface="Arial Nova" panose="020B0504020202020204" pitchFamily="34" charset="0"/>
              </a:rPr>
              <a:t>  </a:t>
            </a:r>
            <a:r>
              <a:rPr kumimoji="1" lang="en-US" altLang="ko-KR" sz="2000" dirty="0">
                <a:latin typeface="Arial Nova" panose="020B0504020202020204" pitchFamily="34" charset="0"/>
              </a:rPr>
              <a:t>Identifying SAM gene pairs using GVB calculation – Survival analysis</a:t>
            </a:r>
            <a:endParaRPr kumimoji="1" lang="ko-Kore-KR" altLang="en-US" sz="2000" dirty="0">
              <a:latin typeface="Arial Nova" panose="020B0504020202020204" pitchFamily="34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8DA103F-F9CA-A5FA-D78D-9B7F2093F4DD}"/>
              </a:ext>
            </a:extLst>
          </p:cNvPr>
          <p:cNvSpPr/>
          <p:nvPr/>
        </p:nvSpPr>
        <p:spPr>
          <a:xfrm>
            <a:off x="0" y="534173"/>
            <a:ext cx="12192000" cy="135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F2C4321-3003-E592-778D-29051367551C}"/>
              </a:ext>
            </a:extLst>
          </p:cNvPr>
          <p:cNvSpPr txBox="1"/>
          <p:nvPr/>
        </p:nvSpPr>
        <p:spPr>
          <a:xfrm>
            <a:off x="449922" y="866951"/>
            <a:ext cx="11742077" cy="29392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ko-Kore-KR" sz="2400" dirty="0">
                <a:latin typeface="Arial Nova" panose="020B0504020202020204" pitchFamily="34" charset="0"/>
              </a:rPr>
              <a:t>Kaplan-</a:t>
            </a:r>
            <a:r>
              <a:rPr kumimoji="1" lang="en-US" altLang="ko-Kore-KR" sz="2400" dirty="0" err="1">
                <a:latin typeface="Arial Nova" panose="020B0504020202020204" pitchFamily="34" charset="0"/>
              </a:rPr>
              <a:t>meier</a:t>
            </a:r>
            <a:r>
              <a:rPr kumimoji="1" lang="en-US" altLang="ko-Kore-KR" sz="2400" dirty="0">
                <a:latin typeface="Arial Nova" panose="020B0504020202020204" pitchFamily="34" charset="0"/>
              </a:rPr>
              <a:t> and Log-rank test </a:t>
            </a:r>
          </a:p>
          <a:p>
            <a:r>
              <a:rPr kumimoji="1" lang="en-US" altLang="ko-Kore-KR" sz="1600" dirty="0">
                <a:latin typeface="Arial Nova" panose="020B0504020202020204" pitchFamily="34" charset="0"/>
                <a:sym typeface="Wingdings" pitchFamily="2" charset="2"/>
              </a:rPr>
              <a:t></a:t>
            </a:r>
            <a:r>
              <a:rPr kumimoji="1" lang="en-US" altLang="ko-Kore-KR" sz="1600" dirty="0">
                <a:latin typeface="Arial Nova" panose="020B0504020202020204" pitchFamily="34" charset="0"/>
              </a:rPr>
              <a:t> Consider only time and event </a:t>
            </a:r>
          </a:p>
          <a:p>
            <a:r>
              <a:rPr kumimoji="1" lang="en-US" altLang="ko-Kore-KR" sz="1600" dirty="0">
                <a:latin typeface="Arial Nova" panose="020B0504020202020204" pitchFamily="34" charset="0"/>
                <a:sym typeface="Wingdings" pitchFamily="2" charset="2"/>
              </a:rPr>
              <a:t></a:t>
            </a:r>
            <a:r>
              <a:rPr kumimoji="1" lang="en-US" altLang="ko-Kore-KR" sz="1600" dirty="0">
                <a:latin typeface="Arial Nova" panose="020B0504020202020204" pitchFamily="34" charset="0"/>
              </a:rPr>
              <a:t> Non-Parametric analysis : Do not reflect data characteristic </a:t>
            </a:r>
          </a:p>
          <a:p>
            <a:endParaRPr kumimoji="1" lang="en-US" altLang="ko-Kore-KR" sz="900" dirty="0">
              <a:latin typeface="Arial Nova" panose="020B05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ko-Kore-KR" sz="2400" dirty="0">
                <a:latin typeface="Arial Nova" panose="020B0504020202020204" pitchFamily="34" charset="0"/>
              </a:rPr>
              <a:t>Cox proportional hazard model</a:t>
            </a:r>
          </a:p>
          <a:p>
            <a:pPr marL="0" indent="0">
              <a:buNone/>
            </a:pPr>
            <a:r>
              <a:rPr kumimoji="1" lang="en-US" altLang="ko-Kore-KR" sz="1600" dirty="0">
                <a:latin typeface="Arial Nova" panose="020B0504020202020204" pitchFamily="34" charset="0"/>
                <a:sym typeface="Wingdings" pitchFamily="2" charset="2"/>
              </a:rPr>
              <a:t></a:t>
            </a:r>
            <a:r>
              <a:rPr kumimoji="1" lang="en-US" altLang="ko-Kore-KR" sz="1600" dirty="0">
                <a:latin typeface="Arial Nova" panose="020B0504020202020204" pitchFamily="34" charset="0"/>
              </a:rPr>
              <a:t> Semi-parametric analysis</a:t>
            </a:r>
          </a:p>
          <a:p>
            <a:pPr marL="0" indent="0">
              <a:buNone/>
            </a:pPr>
            <a:r>
              <a:rPr kumimoji="1" lang="en-US" altLang="ko-Kore-KR" sz="1600" dirty="0">
                <a:latin typeface="Arial Nova" panose="020B0504020202020204" pitchFamily="34" charset="0"/>
                <a:sym typeface="Wingdings" pitchFamily="2" charset="2"/>
              </a:rPr>
              <a:t></a:t>
            </a:r>
            <a:r>
              <a:rPr kumimoji="1" lang="en-US" altLang="ko-Kore-KR" sz="1600" dirty="0">
                <a:latin typeface="Arial Nova" panose="020B0504020202020204" pitchFamily="34" charset="0"/>
              </a:rPr>
              <a:t> </a:t>
            </a:r>
            <a:r>
              <a:rPr kumimoji="1" lang="en-US" altLang="ko-Kore-KR" sz="1600" dirty="0">
                <a:solidFill>
                  <a:srgbClr val="0070C0"/>
                </a:solidFill>
                <a:latin typeface="Arial Nova" panose="020B0504020202020204" pitchFamily="34" charset="0"/>
              </a:rPr>
              <a:t>Reflect data characteristic</a:t>
            </a:r>
          </a:p>
          <a:p>
            <a:r>
              <a:rPr kumimoji="1" lang="en-US" altLang="ko-Kore-KR" sz="1600" dirty="0">
                <a:latin typeface="Arial Nova" panose="020B0504020202020204" pitchFamily="34" charset="0"/>
                <a:sym typeface="Wingdings" pitchFamily="2" charset="2"/>
              </a:rPr>
              <a:t></a:t>
            </a:r>
            <a:r>
              <a:rPr kumimoji="1" lang="en-US" altLang="ko-Kore-KR" sz="1600" dirty="0">
                <a:latin typeface="Arial Nova" panose="020B0504020202020204" pitchFamily="34" charset="0"/>
              </a:rPr>
              <a:t> Do not reflect overall survival distribution</a:t>
            </a:r>
          </a:p>
          <a:p>
            <a:r>
              <a:rPr kumimoji="1" lang="en-US" altLang="ko-Kore-KR" sz="1600" dirty="0">
                <a:latin typeface="Arial Nova" panose="020B0504020202020204" pitchFamily="34" charset="0"/>
                <a:sym typeface="Wingdings" pitchFamily="2" charset="2"/>
              </a:rPr>
              <a:t></a:t>
            </a:r>
            <a:r>
              <a:rPr kumimoji="1" lang="en-US" altLang="ko-Kore-KR" sz="1600" dirty="0">
                <a:latin typeface="Arial Nova" panose="020B0504020202020204" pitchFamily="34" charset="0"/>
              </a:rPr>
              <a:t> The </a:t>
            </a:r>
            <a:r>
              <a:rPr kumimoji="1" lang="en-US" altLang="ko-Kore-KR" sz="1600" dirty="0">
                <a:solidFill>
                  <a:srgbClr val="0070C0"/>
                </a:solidFill>
                <a:latin typeface="Arial Nova" panose="020B0504020202020204" pitchFamily="34" charset="0"/>
              </a:rPr>
              <a:t>effect of multiple variables can be determined at the same time </a:t>
            </a:r>
          </a:p>
          <a:p>
            <a:r>
              <a:rPr kumimoji="1" lang="en-US" altLang="ko-Kore-KR" sz="1600" dirty="0">
                <a:latin typeface="Arial Nova" panose="020B0504020202020204" pitchFamily="34" charset="0"/>
                <a:sym typeface="Wingdings" pitchFamily="2" charset="2"/>
              </a:rPr>
              <a:t></a:t>
            </a:r>
            <a:r>
              <a:rPr kumimoji="1" lang="en-US" altLang="ko-Kore-KR" sz="1600" dirty="0">
                <a:latin typeface="Arial Nova" panose="020B0504020202020204" pitchFamily="34" charset="0"/>
              </a:rPr>
              <a:t> Can calculate </a:t>
            </a:r>
            <a:r>
              <a:rPr kumimoji="1" lang="en-US" altLang="ko-Kore-KR" sz="1600" dirty="0">
                <a:solidFill>
                  <a:srgbClr val="0070C0"/>
                </a:solidFill>
                <a:latin typeface="Arial Nova" panose="020B0504020202020204" pitchFamily="34" charset="0"/>
              </a:rPr>
              <a:t>Hazard ratio</a:t>
            </a:r>
          </a:p>
          <a:p>
            <a:r>
              <a:rPr kumimoji="1" lang="en-US" altLang="ko-Kore-KR" sz="1600" dirty="0">
                <a:latin typeface="Arial Nova" panose="020B0504020202020204" pitchFamily="34" charset="0"/>
                <a:sym typeface="Wingdings" pitchFamily="2" charset="2"/>
              </a:rPr>
              <a:t></a:t>
            </a:r>
            <a:r>
              <a:rPr kumimoji="1" lang="en-US" altLang="ko-Kore-KR" sz="1600" dirty="0">
                <a:solidFill>
                  <a:srgbClr val="0070C0"/>
                </a:solidFill>
                <a:latin typeface="Arial Nova" panose="020B0504020202020204" pitchFamily="34" charset="0"/>
              </a:rPr>
              <a:t> </a:t>
            </a:r>
            <a:r>
              <a:rPr kumimoji="1" lang="en-US" altLang="ko-Kore-KR" sz="1600" dirty="0" err="1">
                <a:solidFill>
                  <a:srgbClr val="0070C0"/>
                </a:solidFill>
                <a:latin typeface="Arial Nova" panose="020B0504020202020204" pitchFamily="34" charset="0"/>
              </a:rPr>
              <a:t>Penalizer</a:t>
            </a:r>
            <a:r>
              <a:rPr kumimoji="1" lang="en-US" altLang="ko-Kore-KR" sz="1600" dirty="0">
                <a:solidFill>
                  <a:srgbClr val="0070C0"/>
                </a:solidFill>
                <a:latin typeface="Arial Nova" panose="020B0504020202020204" pitchFamily="34" charset="0"/>
              </a:rPr>
              <a:t> </a:t>
            </a:r>
            <a:r>
              <a:rPr kumimoji="1" lang="en-US" altLang="ko-Kore-KR" sz="1600" dirty="0">
                <a:latin typeface="Arial Nova" panose="020B0504020202020204" pitchFamily="34" charset="0"/>
              </a:rPr>
              <a:t>: </a:t>
            </a:r>
            <a:r>
              <a:rPr kumimoji="1" lang="en-US" altLang="ko-Kore-KR" sz="1600" dirty="0">
                <a:solidFill>
                  <a:srgbClr val="0070C0"/>
                </a:solidFill>
                <a:latin typeface="Arial Nova" panose="020B0504020202020204" pitchFamily="34" charset="0"/>
              </a:rPr>
              <a:t>Attach a penalty to the size of the coefficients during regression </a:t>
            </a:r>
            <a:r>
              <a:rPr kumimoji="1" lang="en-US" altLang="ko-Kore-KR" sz="1600" dirty="0">
                <a:latin typeface="Arial Nova" panose="020B0504020202020204" pitchFamily="34" charset="0"/>
              </a:rPr>
              <a:t>so it can </a:t>
            </a:r>
            <a:r>
              <a:rPr kumimoji="1" lang="en-US" altLang="ko-Kore-KR" sz="1600" dirty="0">
                <a:solidFill>
                  <a:srgbClr val="0070C0"/>
                </a:solidFill>
                <a:latin typeface="Arial Nova" panose="020B0504020202020204" pitchFamily="34" charset="0"/>
              </a:rPr>
              <a:t>improve stability of the estimates</a:t>
            </a:r>
          </a:p>
        </p:txBody>
      </p:sp>
      <p:pic>
        <p:nvPicPr>
          <p:cNvPr id="17" name="그림 3">
            <a:extLst>
              <a:ext uri="{FF2B5EF4-FFF2-40B4-BE49-F238E27FC236}">
                <a16:creationId xmlns:a16="http://schemas.microsoft.com/office/drawing/2014/main" id="{AA22EAE7-1AB0-CFB1-3759-9704208FA4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923" y="4249293"/>
            <a:ext cx="6521980" cy="914132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EC376FE8-B2CC-1AD1-C975-CC66C175A1B3}"/>
              </a:ext>
            </a:extLst>
          </p:cNvPr>
          <p:cNvSpPr txBox="1"/>
          <p:nvPr/>
        </p:nvSpPr>
        <p:spPr>
          <a:xfrm>
            <a:off x="449922" y="5165367"/>
            <a:ext cx="112566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600" dirty="0">
                <a:latin typeface="Arial Nova" panose="020B0504020202020204" pitchFamily="34" charset="0"/>
                <a:sym typeface="Wingdings" pitchFamily="2" charset="2"/>
              </a:rPr>
              <a:t></a:t>
            </a:r>
            <a:r>
              <a:rPr lang="en-US" altLang="ko-KR" sz="1600" dirty="0">
                <a:latin typeface="Arial Nova" panose="020B0504020202020204" pitchFamily="34" charset="0"/>
                <a:ea typeface="나눔바른고딕" panose="020B0603020101020101" pitchFamily="50" charset="-127"/>
              </a:rPr>
              <a:t> h(t) : hazard function, the probability of dying immediately afterwards, assuming you survive until time t.</a:t>
            </a:r>
          </a:p>
          <a:p>
            <a:r>
              <a:rPr kumimoji="1" lang="en-US" altLang="ko-Kore-KR" sz="1600" dirty="0">
                <a:latin typeface="Arial Nova" panose="020B0504020202020204" pitchFamily="34" charset="0"/>
                <a:sym typeface="Wingdings" pitchFamily="2" charset="2"/>
              </a:rPr>
              <a:t></a:t>
            </a:r>
            <a:r>
              <a:rPr lang="en-US" altLang="ko-KR" sz="1600" dirty="0">
                <a:latin typeface="Arial Nova" panose="020B0504020202020204" pitchFamily="34" charset="0"/>
                <a:ea typeface="나눔바른고딕" panose="020B0603020101020101" pitchFamily="50" charset="-127"/>
              </a:rPr>
              <a:t> h0(t) : baseline hazard function </a:t>
            </a:r>
          </a:p>
          <a:p>
            <a:r>
              <a:rPr kumimoji="1" lang="en-US" altLang="ko-Kore-KR" sz="1600" dirty="0">
                <a:latin typeface="Arial Nova" panose="020B0504020202020204" pitchFamily="34" charset="0"/>
                <a:sym typeface="Wingdings" pitchFamily="2" charset="2"/>
              </a:rPr>
              <a:t></a:t>
            </a:r>
            <a:r>
              <a:rPr lang="en-US" altLang="ko-KR" sz="1600" dirty="0">
                <a:latin typeface="Arial Nova" panose="020B0504020202020204" pitchFamily="34" charset="0"/>
                <a:ea typeface="나눔바른고딕" panose="020B0603020101020101" pitchFamily="50" charset="-127"/>
              </a:rPr>
              <a:t> </a:t>
            </a:r>
            <a:r>
              <a:rPr lang="en-US" altLang="ko-KR" sz="1600" dirty="0" err="1">
                <a:latin typeface="Arial Nova" panose="020B0504020202020204" pitchFamily="34" charset="0"/>
                <a:ea typeface="나눔바른고딕" panose="020B0603020101020101" pitchFamily="50" charset="-127"/>
              </a:rPr>
              <a:t>Penalizer</a:t>
            </a:r>
            <a:r>
              <a:rPr lang="en-US" altLang="ko-KR" sz="1600" dirty="0">
                <a:latin typeface="Arial Nova" panose="020B0504020202020204" pitchFamily="34" charset="0"/>
                <a:ea typeface="나눔바른고딕" panose="020B0603020101020101" pitchFamily="50" charset="-127"/>
              </a:rPr>
              <a:t> = 0.5</a:t>
            </a:r>
          </a:p>
        </p:txBody>
      </p:sp>
    </p:spTree>
    <p:extLst>
      <p:ext uri="{BB962C8B-B14F-4D97-AF65-F5344CB8AC3E}">
        <p14:creationId xmlns:p14="http://schemas.microsoft.com/office/powerpoint/2010/main" val="28781778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47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7FD48C-AC40-0297-AE08-2689C105B8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580768"/>
          </a:xfrm>
        </p:spPr>
        <p:txBody>
          <a:bodyPr>
            <a:normAutofit/>
          </a:bodyPr>
          <a:lstStyle/>
          <a:p>
            <a:r>
              <a:rPr kumimoji="1" lang="en-US" altLang="ko-Kore-KR" sz="2000" dirty="0">
                <a:latin typeface="Arial Nova" panose="020B0504020202020204" pitchFamily="34" charset="0"/>
              </a:rPr>
              <a:t>Method | Compare between candidate genes and non-candidate genes - SKCM</a:t>
            </a:r>
            <a:endParaRPr kumimoji="1" lang="ko-Kore-KR" altLang="en-US" sz="2000" dirty="0">
              <a:latin typeface="Arial Nova" panose="020B0504020202020204" pitchFamily="34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8DA103F-F9CA-A5FA-D78D-9B7F2093F4DD}"/>
              </a:ext>
            </a:extLst>
          </p:cNvPr>
          <p:cNvSpPr/>
          <p:nvPr/>
        </p:nvSpPr>
        <p:spPr>
          <a:xfrm>
            <a:off x="0" y="534173"/>
            <a:ext cx="12192000" cy="135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F8FDAF9-6AD4-04EC-08C3-467966E5CE55}"/>
              </a:ext>
            </a:extLst>
          </p:cNvPr>
          <p:cNvSpPr txBox="1"/>
          <p:nvPr/>
        </p:nvSpPr>
        <p:spPr>
          <a:xfrm>
            <a:off x="449922" y="866951"/>
            <a:ext cx="11284878" cy="47705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ko-Kore-KR" sz="2400" dirty="0">
                <a:latin typeface="Arial Nova" panose="020B0504020202020204" pitchFamily="34" charset="0"/>
              </a:rPr>
              <a:t>Candidate genes</a:t>
            </a:r>
          </a:p>
          <a:p>
            <a:pPr marL="0" indent="0">
              <a:buNone/>
            </a:pPr>
            <a:r>
              <a:rPr kumimoji="1" lang="en-US" altLang="ko-Kore-KR" sz="1400" dirty="0">
                <a:latin typeface="Arial Nova" panose="020B0504020202020204" pitchFamily="34" charset="0"/>
                <a:sym typeface="Wingdings" pitchFamily="2" charset="2"/>
              </a:rPr>
              <a:t></a:t>
            </a:r>
            <a:r>
              <a:rPr kumimoji="1" lang="en-US" altLang="ko-Kore-KR" sz="1400" dirty="0">
                <a:latin typeface="Arial Nova" panose="020B0504020202020204" pitchFamily="34" charset="0"/>
              </a:rPr>
              <a:t> From 17,417 genes, 16,521 genes have GVB &lt; 0.3 at least one patients</a:t>
            </a:r>
          </a:p>
          <a:p>
            <a:pPr marL="0" indent="0">
              <a:buNone/>
            </a:pPr>
            <a:r>
              <a:rPr kumimoji="1" lang="en-US" altLang="ko-Kore-KR" sz="1400" dirty="0">
                <a:latin typeface="Arial Nova" panose="020B0504020202020204" pitchFamily="34" charset="0"/>
                <a:sym typeface="Wingdings" pitchFamily="2" charset="2"/>
              </a:rPr>
              <a:t></a:t>
            </a:r>
            <a:r>
              <a:rPr kumimoji="1" lang="en-US" altLang="ko-Kore-KR" sz="1400" dirty="0">
                <a:latin typeface="Arial Nova" panose="020B0504020202020204" pitchFamily="34" charset="0"/>
              </a:rPr>
              <a:t> </a:t>
            </a:r>
            <a:r>
              <a:rPr kumimoji="1" lang="en-US" altLang="ko-Kore-KR" sz="1400" dirty="0">
                <a:solidFill>
                  <a:srgbClr val="0070C0"/>
                </a:solidFill>
                <a:latin typeface="Arial Nova" panose="020B0504020202020204" pitchFamily="34" charset="0"/>
              </a:rPr>
              <a:t>Cox regression &lt; 0.05 : 0 genes</a:t>
            </a:r>
          </a:p>
          <a:p>
            <a:pPr marL="0" indent="0">
              <a:buNone/>
            </a:pPr>
            <a:endParaRPr kumimoji="1" lang="en-US" altLang="ko-Kore-KR" sz="1600" dirty="0">
              <a:latin typeface="Arial Nova" panose="020B05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ko-Kore-KR" sz="2400" dirty="0">
                <a:latin typeface="Arial Nova" panose="020B0504020202020204" pitchFamily="34" charset="0"/>
              </a:rPr>
              <a:t>Non-candidate genes</a:t>
            </a:r>
          </a:p>
          <a:p>
            <a:r>
              <a:rPr kumimoji="1" lang="en-US" altLang="ko-Kore-KR" sz="1400" dirty="0">
                <a:latin typeface="Arial Nova" panose="020B0504020202020204" pitchFamily="34" charset="0"/>
                <a:sym typeface="Wingdings" pitchFamily="2" charset="2"/>
              </a:rPr>
              <a:t></a:t>
            </a:r>
            <a:r>
              <a:rPr kumimoji="1" lang="en-US" altLang="ko-Kore-KR" sz="1400" dirty="0">
                <a:latin typeface="Arial Nova" panose="020B0504020202020204" pitchFamily="34" charset="0"/>
              </a:rPr>
              <a:t> From 17,417 genes, 896 genes have GVB &lt; 0.3 in no patients</a:t>
            </a:r>
          </a:p>
          <a:p>
            <a:endParaRPr kumimoji="1" lang="en-US" altLang="ko-Kore-KR" sz="1600" dirty="0">
              <a:latin typeface="Arial Nova" panose="020B05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ko-Kore-KR" sz="2400" dirty="0">
                <a:latin typeface="Arial Nova" panose="020B0504020202020204" pitchFamily="34" charset="0"/>
              </a:rPr>
              <a:t>Hazard rate</a:t>
            </a:r>
          </a:p>
          <a:p>
            <a:r>
              <a:rPr kumimoji="1" lang="en-US" altLang="ko-Kore-KR" sz="1400" dirty="0">
                <a:latin typeface="Arial Nova" panose="020B0504020202020204" pitchFamily="34" charset="0"/>
                <a:sym typeface="Wingdings" pitchFamily="2" charset="2"/>
              </a:rPr>
              <a:t></a:t>
            </a:r>
            <a:r>
              <a:rPr kumimoji="1" lang="en-US" altLang="ko-Kore-KR" sz="1400" dirty="0">
                <a:latin typeface="Arial Nova" panose="020B0504020202020204" pitchFamily="34" charset="0"/>
              </a:rPr>
              <a:t> </a:t>
            </a:r>
            <a:r>
              <a:rPr kumimoji="1" lang="en-US" altLang="ko-Kore-KR" sz="1400" dirty="0">
                <a:solidFill>
                  <a:srgbClr val="040C28"/>
                </a:solidFill>
                <a:latin typeface="Arial Nova" panose="020B0504020202020204" pitchFamily="34" charset="0"/>
                <a:ea typeface="Apple SD Gothic Neo" panose="02000300000000000000" pitchFamily="2" charset="-127"/>
              </a:rPr>
              <a:t>T</a:t>
            </a:r>
            <a:r>
              <a:rPr lang="en-US" altLang="ko-Kore-KR" sz="1400" b="0" i="0" dirty="0">
                <a:solidFill>
                  <a:srgbClr val="040C28"/>
                </a:solidFill>
                <a:effectLst/>
                <a:latin typeface="Arial Nova" panose="020B0504020202020204" pitchFamily="34" charset="0"/>
                <a:ea typeface="Apple SD Gothic Neo" panose="02000300000000000000" pitchFamily="2" charset="-127"/>
              </a:rPr>
              <a:t>he frequency at which the event of interest occurs per unit of time, given that it hasn't yet happened up until that time</a:t>
            </a:r>
            <a:endParaRPr kumimoji="1" lang="en-US" altLang="ko-Kore-KR" sz="1400" dirty="0">
              <a:latin typeface="Arial Nova" panose="020B0504020202020204" pitchFamily="34" charset="0"/>
            </a:endParaRPr>
          </a:p>
          <a:p>
            <a:endParaRPr kumimoji="1" lang="en-US" altLang="ko-Kore-KR" sz="1600" dirty="0">
              <a:latin typeface="Arial Nova" panose="020B05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ko-Kore-KR" sz="2400" dirty="0">
                <a:latin typeface="Arial Nova" panose="020B0504020202020204" pitchFamily="34" charset="0"/>
              </a:rPr>
              <a:t>Hazard ratio</a:t>
            </a:r>
          </a:p>
          <a:p>
            <a:r>
              <a:rPr kumimoji="1" lang="en-US" altLang="ko-Kore-KR" sz="1400" dirty="0">
                <a:latin typeface="Arial Nova" panose="020B0504020202020204" pitchFamily="34" charset="0"/>
                <a:sym typeface="Wingdings" pitchFamily="2" charset="2"/>
              </a:rPr>
              <a:t></a:t>
            </a:r>
            <a:r>
              <a:rPr kumimoji="1" lang="en-US" altLang="ko-Kore-KR" sz="1400" dirty="0">
                <a:latin typeface="Arial Nova" panose="020B0504020202020204" pitchFamily="34" charset="0"/>
              </a:rPr>
              <a:t> </a:t>
            </a:r>
            <a:r>
              <a:rPr kumimoji="1" lang="en-US" altLang="ko-KR" sz="1400" dirty="0">
                <a:solidFill>
                  <a:srgbClr val="040C28"/>
                </a:solidFill>
                <a:latin typeface="Arial Nova" panose="020B0504020202020204" pitchFamily="34" charset="0"/>
                <a:ea typeface="Apple SD Gothic Neo" panose="02000300000000000000" pitchFamily="2" charset="-127"/>
              </a:rPr>
              <a:t>A measure of </a:t>
            </a:r>
            <a:r>
              <a:rPr kumimoji="1" lang="en-US" altLang="ko-KR" sz="1400" dirty="0">
                <a:solidFill>
                  <a:srgbClr val="0070C0"/>
                </a:solidFill>
                <a:latin typeface="Arial Nova" panose="020B0504020202020204" pitchFamily="34" charset="0"/>
                <a:ea typeface="Apple SD Gothic Neo" panose="02000300000000000000" pitchFamily="2" charset="-127"/>
              </a:rPr>
              <a:t>how often a particular event(death) happens in one group compared to how often it happens in another group</a:t>
            </a:r>
            <a:r>
              <a:rPr kumimoji="1" lang="en-US" altLang="ko-KR" sz="1400" dirty="0">
                <a:solidFill>
                  <a:srgbClr val="040C28"/>
                </a:solidFill>
                <a:latin typeface="Arial Nova" panose="020B0504020202020204" pitchFamily="34" charset="0"/>
                <a:ea typeface="Apple SD Gothic Neo" panose="02000300000000000000" pitchFamily="2" charset="-127"/>
              </a:rPr>
              <a:t>, over time</a:t>
            </a:r>
            <a:endParaRPr lang="en-US" altLang="ko-Kore-KR" sz="1400" b="0" i="0" dirty="0">
              <a:solidFill>
                <a:srgbClr val="040C28"/>
              </a:solidFill>
              <a:effectLst/>
              <a:latin typeface="Arial Nova" panose="020B0504020202020204" pitchFamily="34" charset="0"/>
              <a:ea typeface="Apple SD Gothic Neo" panose="02000300000000000000" pitchFamily="2" charset="-127"/>
            </a:endParaRPr>
          </a:p>
          <a:p>
            <a:r>
              <a:rPr kumimoji="1" lang="en-US" altLang="ko-Kore-KR" sz="1400" dirty="0">
                <a:latin typeface="Arial Nova" panose="020B0504020202020204" pitchFamily="34" charset="0"/>
                <a:sym typeface="Wingdings" pitchFamily="2" charset="2"/>
              </a:rPr>
              <a:t> Hazard ratio formula : test hazard rate / control hazard rate</a:t>
            </a:r>
          </a:p>
          <a:p>
            <a:r>
              <a:rPr kumimoji="1" lang="en-US" altLang="ko-Kore-KR" sz="1400" dirty="0">
                <a:latin typeface="Arial Nova" panose="020B0504020202020204" pitchFamily="34" charset="0"/>
                <a:sym typeface="Wingdings" pitchFamily="2" charset="2"/>
              </a:rPr>
              <a:t></a:t>
            </a:r>
            <a:r>
              <a:rPr kumimoji="1" lang="en-US" altLang="ko-Kore-KR" sz="1400" dirty="0">
                <a:latin typeface="Arial Nova" panose="020B0504020202020204" pitchFamily="34" charset="0"/>
              </a:rPr>
              <a:t> Hazard ratio &gt; 1 : Hazard rate of test group increase</a:t>
            </a:r>
          </a:p>
          <a:p>
            <a:r>
              <a:rPr kumimoji="1" lang="en-US" altLang="ko-Kore-KR" sz="1400" dirty="0">
                <a:latin typeface="Arial Nova" panose="020B0504020202020204" pitchFamily="34" charset="0"/>
                <a:sym typeface="Wingdings" pitchFamily="2" charset="2"/>
              </a:rPr>
              <a:t></a:t>
            </a:r>
            <a:r>
              <a:rPr kumimoji="1" lang="en-US" altLang="ko-Kore-KR" sz="1400" dirty="0">
                <a:latin typeface="Arial Nova" panose="020B0504020202020204" pitchFamily="34" charset="0"/>
              </a:rPr>
              <a:t> Hazard ratio = 1 : Same hazard rate between </a:t>
            </a:r>
            <a:r>
              <a:rPr kumimoji="1" lang="en-US" altLang="ko-KR" sz="1400" dirty="0">
                <a:latin typeface="Arial Nova" panose="020B0504020202020204" pitchFamily="34" charset="0"/>
              </a:rPr>
              <a:t>test</a:t>
            </a:r>
            <a:r>
              <a:rPr kumimoji="1" lang="ko-KR" altLang="en-US" sz="1400" dirty="0">
                <a:latin typeface="Arial Nova" panose="020B0504020202020204" pitchFamily="34" charset="0"/>
              </a:rPr>
              <a:t> </a:t>
            </a:r>
            <a:r>
              <a:rPr kumimoji="1" lang="en-US" altLang="ko-KR" sz="1400" dirty="0">
                <a:latin typeface="Arial Nova" panose="020B0504020202020204" pitchFamily="34" charset="0"/>
              </a:rPr>
              <a:t>group</a:t>
            </a:r>
            <a:r>
              <a:rPr kumimoji="1" lang="ko-KR" altLang="en-US" sz="1400" dirty="0">
                <a:latin typeface="Arial Nova" panose="020B0504020202020204" pitchFamily="34" charset="0"/>
              </a:rPr>
              <a:t> </a:t>
            </a:r>
            <a:r>
              <a:rPr kumimoji="1" lang="en-US" altLang="ko-KR" sz="1400" dirty="0">
                <a:latin typeface="Arial Nova" panose="020B0504020202020204" pitchFamily="34" charset="0"/>
              </a:rPr>
              <a:t>and</a:t>
            </a:r>
            <a:r>
              <a:rPr kumimoji="1" lang="ko-KR" altLang="en-US" sz="1400" dirty="0">
                <a:latin typeface="Arial Nova" panose="020B0504020202020204" pitchFamily="34" charset="0"/>
              </a:rPr>
              <a:t> </a:t>
            </a:r>
            <a:r>
              <a:rPr kumimoji="1" lang="en-US" altLang="ko-KR" sz="1400" dirty="0">
                <a:latin typeface="Arial Nova" panose="020B0504020202020204" pitchFamily="34" charset="0"/>
              </a:rPr>
              <a:t>control</a:t>
            </a:r>
            <a:r>
              <a:rPr kumimoji="1" lang="ko-KR" altLang="en-US" sz="1400" dirty="0">
                <a:latin typeface="Arial Nova" panose="020B0504020202020204" pitchFamily="34" charset="0"/>
              </a:rPr>
              <a:t> </a:t>
            </a:r>
            <a:r>
              <a:rPr kumimoji="1" lang="en-US" altLang="ko-KR" sz="1400" dirty="0">
                <a:latin typeface="Arial Nova" panose="020B0504020202020204" pitchFamily="34" charset="0"/>
              </a:rPr>
              <a:t>group</a:t>
            </a:r>
            <a:endParaRPr kumimoji="1" lang="en-US" altLang="ko-Kore-KR" sz="1400" dirty="0">
              <a:latin typeface="Arial Nova" panose="020B0504020202020204" pitchFamily="34" charset="0"/>
            </a:endParaRPr>
          </a:p>
          <a:p>
            <a:r>
              <a:rPr kumimoji="1" lang="en-US" altLang="ko-Kore-KR" sz="1400" dirty="0">
                <a:latin typeface="Arial Nova" panose="020B0504020202020204" pitchFamily="34" charset="0"/>
                <a:sym typeface="Wingdings" pitchFamily="2" charset="2"/>
              </a:rPr>
              <a:t></a:t>
            </a:r>
            <a:r>
              <a:rPr kumimoji="1" lang="en-US" altLang="ko-Kore-KR" sz="1400" dirty="0">
                <a:latin typeface="Arial Nova" panose="020B0504020202020204" pitchFamily="34" charset="0"/>
              </a:rPr>
              <a:t> </a:t>
            </a:r>
            <a:r>
              <a:rPr kumimoji="1" lang="en-US" altLang="ko-Kore-KR" sz="1400" dirty="0">
                <a:solidFill>
                  <a:srgbClr val="0070C0"/>
                </a:solidFill>
                <a:latin typeface="Arial Nova" panose="020B0504020202020204" pitchFamily="34" charset="0"/>
              </a:rPr>
              <a:t>Hazard ratio &lt; 1 </a:t>
            </a:r>
            <a:r>
              <a:rPr kumimoji="1" lang="en-US" altLang="ko-Kore-KR" sz="1400" dirty="0">
                <a:latin typeface="Arial Nova" panose="020B0504020202020204" pitchFamily="34" charset="0"/>
              </a:rPr>
              <a:t>: Hazard rate of test group decrease</a:t>
            </a:r>
          </a:p>
          <a:p>
            <a:endParaRPr kumimoji="1" lang="en-US" altLang="ko-Kore-KR" sz="1600" dirty="0">
              <a:latin typeface="Arial Nova" panose="020B0504020202020204" pitchFamily="34" charset="0"/>
            </a:endParaRPr>
          </a:p>
          <a:p>
            <a:pPr marL="0" indent="0">
              <a:buNone/>
            </a:pPr>
            <a:endParaRPr kumimoji="1" lang="en-US" altLang="ko-Kore-KR" sz="1800" dirty="0">
              <a:latin typeface="Arial Nova" panose="020B05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7F836C-6A30-25B9-4F25-2DAFCECE04BA}"/>
              </a:ext>
            </a:extLst>
          </p:cNvPr>
          <p:cNvSpPr txBox="1"/>
          <p:nvPr/>
        </p:nvSpPr>
        <p:spPr>
          <a:xfrm>
            <a:off x="7534719" y="6615685"/>
            <a:ext cx="465728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000" i="1" dirty="0">
                <a:latin typeface="Arial Nova" panose="020B0504020202020204" pitchFamily="34" charset="0"/>
              </a:rPr>
              <a:t>https://www.cancer.gov/publications/dictionaries/cancer-terms/def/hazard-ratio</a:t>
            </a:r>
          </a:p>
        </p:txBody>
      </p:sp>
    </p:spTree>
    <p:extLst>
      <p:ext uri="{BB962C8B-B14F-4D97-AF65-F5344CB8AC3E}">
        <p14:creationId xmlns:p14="http://schemas.microsoft.com/office/powerpoint/2010/main" val="30231549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D9F5237-CA05-3B75-DB0A-A97167AD8971}"/>
              </a:ext>
            </a:extLst>
          </p:cNvPr>
          <p:cNvSpPr/>
          <p:nvPr/>
        </p:nvSpPr>
        <p:spPr>
          <a:xfrm>
            <a:off x="6347235" y="3447715"/>
            <a:ext cx="5499099" cy="206596"/>
          </a:xfrm>
          <a:prstGeom prst="rect">
            <a:avLst/>
          </a:prstGeom>
          <a:solidFill>
            <a:schemeClr val="bg1">
              <a:alpha val="0"/>
            </a:schemeClr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A7FD48C-AC40-0297-AE08-2689C105B8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580768"/>
          </a:xfrm>
        </p:spPr>
        <p:txBody>
          <a:bodyPr>
            <a:normAutofit/>
          </a:bodyPr>
          <a:lstStyle/>
          <a:p>
            <a:r>
              <a:rPr kumimoji="1" lang="en-US" altLang="ko-Kore-KR" sz="2000" dirty="0">
                <a:latin typeface="Arial Nova" panose="020B0504020202020204" pitchFamily="34" charset="0"/>
              </a:rPr>
              <a:t>Method |</a:t>
            </a:r>
            <a:r>
              <a:rPr kumimoji="1" lang="ko-KR" altLang="en-US" sz="2000" dirty="0">
                <a:latin typeface="Arial Nova" panose="020B0504020202020204" pitchFamily="34" charset="0"/>
              </a:rPr>
              <a:t>  </a:t>
            </a:r>
            <a:r>
              <a:rPr kumimoji="1" lang="en-US" altLang="ko-KR" sz="2000" dirty="0">
                <a:latin typeface="Arial Nova" panose="020B0504020202020204" pitchFamily="34" charset="0"/>
              </a:rPr>
              <a:t>Ongoing analysis</a:t>
            </a:r>
            <a:endParaRPr kumimoji="1" lang="ko-Kore-KR" altLang="en-US" sz="2000" dirty="0">
              <a:latin typeface="Arial Nova" panose="020B0504020202020204" pitchFamily="34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8DA103F-F9CA-A5FA-D78D-9B7F2093F4DD}"/>
              </a:ext>
            </a:extLst>
          </p:cNvPr>
          <p:cNvSpPr/>
          <p:nvPr/>
        </p:nvSpPr>
        <p:spPr>
          <a:xfrm>
            <a:off x="0" y="534173"/>
            <a:ext cx="12192000" cy="135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F2C4321-3003-E592-778D-29051367551C}"/>
              </a:ext>
            </a:extLst>
          </p:cNvPr>
          <p:cNvSpPr txBox="1"/>
          <p:nvPr/>
        </p:nvSpPr>
        <p:spPr>
          <a:xfrm>
            <a:off x="449923" y="866951"/>
            <a:ext cx="1037244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ko-Kore-KR" sz="2400" dirty="0">
                <a:latin typeface="Arial Nova" panose="020B0504020202020204" pitchFamily="34" charset="0"/>
              </a:rPr>
              <a:t>Cox proportional hazard model</a:t>
            </a:r>
          </a:p>
          <a:p>
            <a:r>
              <a:rPr kumimoji="1" lang="en-US" altLang="ko-Kore-KR" sz="1600" dirty="0">
                <a:latin typeface="Arial Nova" panose="020B0504020202020204" pitchFamily="34" charset="0"/>
                <a:sym typeface="Wingdings" pitchFamily="2" charset="2"/>
              </a:rPr>
              <a:t></a:t>
            </a:r>
            <a:r>
              <a:rPr kumimoji="1" lang="en-US" altLang="ko-Kore-KR" sz="1600" dirty="0">
                <a:latin typeface="Arial Nova" panose="020B0504020202020204" pitchFamily="34" charset="0"/>
              </a:rPr>
              <a:t> BLCA, BRCA, ESCA, KIRC, KIRP, LIHC, LUAD, PAAD, SKCM(only previous)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CFDF9E8C-1C6E-3E89-3B20-96E2636368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0651888"/>
              </p:ext>
            </p:extLst>
          </p:nvPr>
        </p:nvGraphicFramePr>
        <p:xfrm>
          <a:off x="189593" y="3206637"/>
          <a:ext cx="5499100" cy="2286000"/>
        </p:xfrm>
        <a:graphic>
          <a:graphicData uri="http://schemas.openxmlformats.org/drawingml/2006/table">
            <a:tbl>
              <a:tblPr/>
              <a:tblGrid>
                <a:gridCol w="965200">
                  <a:extLst>
                    <a:ext uri="{9D8B030D-6E8A-4147-A177-3AD203B41FA5}">
                      <a16:colId xmlns:a16="http://schemas.microsoft.com/office/drawing/2014/main" val="3883425316"/>
                    </a:ext>
                  </a:extLst>
                </a:gridCol>
                <a:gridCol w="1943100">
                  <a:extLst>
                    <a:ext uri="{9D8B030D-6E8A-4147-A177-3AD203B41FA5}">
                      <a16:colId xmlns:a16="http://schemas.microsoft.com/office/drawing/2014/main" val="1237393194"/>
                    </a:ext>
                  </a:extLst>
                </a:gridCol>
                <a:gridCol w="1638300">
                  <a:extLst>
                    <a:ext uri="{9D8B030D-6E8A-4147-A177-3AD203B41FA5}">
                      <a16:colId xmlns:a16="http://schemas.microsoft.com/office/drawing/2014/main" val="3226398707"/>
                    </a:ext>
                  </a:extLst>
                </a:gridCol>
                <a:gridCol w="952500">
                  <a:extLst>
                    <a:ext uri="{9D8B030D-6E8A-4147-A177-3AD203B41FA5}">
                      <a16:colId xmlns:a16="http://schemas.microsoft.com/office/drawing/2014/main" val="209019108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Cancer type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Pairs at least one patients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Candidate SAM pairs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SAM genes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5250554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BLCA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8,873,807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5534995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BRCA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5,024,712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384980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ESCA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1,247,034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2799302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KIRC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270,924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933072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KIRP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155,873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42726147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LIHC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1,422,352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8996186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LUAD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10,518,761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663643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PAAD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22,605,312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7580987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SKCM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41,490,932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123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146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51954060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B513D565-3FF1-DB78-9D82-6F9FD1F7634A}"/>
              </a:ext>
            </a:extLst>
          </p:cNvPr>
          <p:cNvSpPr txBox="1"/>
          <p:nvPr/>
        </p:nvSpPr>
        <p:spPr>
          <a:xfrm>
            <a:off x="421866" y="2921369"/>
            <a:ext cx="50345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Table 4. Candidate SAM pairs for 9 cancer types by previous GVB calculation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B1AAD59-B850-E157-F1A1-EC5C2B17D58D}"/>
              </a:ext>
            </a:extLst>
          </p:cNvPr>
          <p:cNvSpPr/>
          <p:nvPr/>
        </p:nvSpPr>
        <p:spPr>
          <a:xfrm>
            <a:off x="189593" y="4821902"/>
            <a:ext cx="5499099" cy="206596"/>
          </a:xfrm>
          <a:prstGeom prst="rect">
            <a:avLst/>
          </a:prstGeom>
          <a:solidFill>
            <a:schemeClr val="bg1">
              <a:alpha val="0"/>
            </a:schemeClr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3E8AF2D-D919-35A3-5D03-8B06BA8788A6}"/>
              </a:ext>
            </a:extLst>
          </p:cNvPr>
          <p:cNvSpPr/>
          <p:nvPr/>
        </p:nvSpPr>
        <p:spPr>
          <a:xfrm>
            <a:off x="189593" y="5278261"/>
            <a:ext cx="5499099" cy="206596"/>
          </a:xfrm>
          <a:prstGeom prst="rect">
            <a:avLst/>
          </a:prstGeom>
          <a:solidFill>
            <a:schemeClr val="bg1">
              <a:alpha val="0"/>
            </a:schemeClr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A539934E-FC40-3716-8550-0CDFE8C895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031516"/>
              </p:ext>
            </p:extLst>
          </p:nvPr>
        </p:nvGraphicFramePr>
        <p:xfrm>
          <a:off x="6271034" y="3206637"/>
          <a:ext cx="5499100" cy="2286000"/>
        </p:xfrm>
        <a:graphic>
          <a:graphicData uri="http://schemas.openxmlformats.org/drawingml/2006/table">
            <a:tbl>
              <a:tblPr/>
              <a:tblGrid>
                <a:gridCol w="965200">
                  <a:extLst>
                    <a:ext uri="{9D8B030D-6E8A-4147-A177-3AD203B41FA5}">
                      <a16:colId xmlns:a16="http://schemas.microsoft.com/office/drawing/2014/main" val="3883425316"/>
                    </a:ext>
                  </a:extLst>
                </a:gridCol>
                <a:gridCol w="1943100">
                  <a:extLst>
                    <a:ext uri="{9D8B030D-6E8A-4147-A177-3AD203B41FA5}">
                      <a16:colId xmlns:a16="http://schemas.microsoft.com/office/drawing/2014/main" val="1237393194"/>
                    </a:ext>
                  </a:extLst>
                </a:gridCol>
                <a:gridCol w="1638300">
                  <a:extLst>
                    <a:ext uri="{9D8B030D-6E8A-4147-A177-3AD203B41FA5}">
                      <a16:colId xmlns:a16="http://schemas.microsoft.com/office/drawing/2014/main" val="3226398707"/>
                    </a:ext>
                  </a:extLst>
                </a:gridCol>
                <a:gridCol w="952500">
                  <a:extLst>
                    <a:ext uri="{9D8B030D-6E8A-4147-A177-3AD203B41FA5}">
                      <a16:colId xmlns:a16="http://schemas.microsoft.com/office/drawing/2014/main" val="209019108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Cancer type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Pairs at least one patients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Candidate SAM pairs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SAM genes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5250554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BLCA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11,106,789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5534995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BRCA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6,227,239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384980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ESCA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1,485,509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2799302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KIRC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332,144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933072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KIRP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190,156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42726147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LIHC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1,667,707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8996186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LUAD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12,524,621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663643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PAAD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25,500,438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7580987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ore-KR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ore-KR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ore-KR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51954060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9A6DEBE1-5760-3728-1EFA-B6A7CE526F2B}"/>
              </a:ext>
            </a:extLst>
          </p:cNvPr>
          <p:cNvSpPr txBox="1"/>
          <p:nvPr/>
        </p:nvSpPr>
        <p:spPr>
          <a:xfrm>
            <a:off x="6503308" y="2921370"/>
            <a:ext cx="50345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Table 5. Candidate SAM pairs for 9 cancer types by current GVB calculation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A52D29F-FE33-5A53-CA45-0935440C9FED}"/>
              </a:ext>
            </a:extLst>
          </p:cNvPr>
          <p:cNvSpPr/>
          <p:nvPr/>
        </p:nvSpPr>
        <p:spPr>
          <a:xfrm>
            <a:off x="6271035" y="4819283"/>
            <a:ext cx="5499099" cy="206596"/>
          </a:xfrm>
          <a:prstGeom prst="rect">
            <a:avLst/>
          </a:prstGeom>
          <a:solidFill>
            <a:schemeClr val="bg1">
              <a:alpha val="0"/>
            </a:schemeClr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822176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7FD48C-AC40-0297-AE08-2689C105B8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580768"/>
          </a:xfrm>
        </p:spPr>
        <p:txBody>
          <a:bodyPr>
            <a:normAutofit/>
          </a:bodyPr>
          <a:lstStyle/>
          <a:p>
            <a:r>
              <a:rPr kumimoji="1" lang="en-US" altLang="ko-Kore-KR" sz="2000" dirty="0">
                <a:latin typeface="Arial Nova" panose="020B0504020202020204" pitchFamily="34" charset="0"/>
              </a:rPr>
              <a:t>Result |</a:t>
            </a:r>
            <a:r>
              <a:rPr kumimoji="1" lang="ko-KR" altLang="en-US" sz="2000" dirty="0">
                <a:latin typeface="Arial Nova" panose="020B0504020202020204" pitchFamily="34" charset="0"/>
              </a:rPr>
              <a:t>  </a:t>
            </a:r>
            <a:r>
              <a:rPr kumimoji="1" lang="en-US" altLang="ko-KR" sz="2000" dirty="0">
                <a:latin typeface="Arial Nova" panose="020B0504020202020204" pitchFamily="34" charset="0"/>
              </a:rPr>
              <a:t>Ongoing analysis</a:t>
            </a:r>
            <a:endParaRPr kumimoji="1" lang="ko-Kore-KR" altLang="en-US" sz="2000" dirty="0">
              <a:latin typeface="Arial Nova" panose="020B0504020202020204" pitchFamily="34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8DA103F-F9CA-A5FA-D78D-9B7F2093F4DD}"/>
              </a:ext>
            </a:extLst>
          </p:cNvPr>
          <p:cNvSpPr/>
          <p:nvPr/>
        </p:nvSpPr>
        <p:spPr>
          <a:xfrm>
            <a:off x="0" y="534173"/>
            <a:ext cx="12192000" cy="135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F2C4321-3003-E592-778D-29051367551C}"/>
              </a:ext>
            </a:extLst>
          </p:cNvPr>
          <p:cNvSpPr txBox="1"/>
          <p:nvPr/>
        </p:nvSpPr>
        <p:spPr>
          <a:xfrm>
            <a:off x="449923" y="866951"/>
            <a:ext cx="103724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ko-Kore-KR" sz="2400" dirty="0">
                <a:latin typeface="Arial Nova" panose="020B0504020202020204" pitchFamily="34" charset="0"/>
              </a:rPr>
              <a:t>Candidate SAM pairs from TCGA LUAD</a:t>
            </a: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E3C2BC2E-AB1C-5670-03D3-F8810E1313C7}"/>
              </a:ext>
            </a:extLst>
          </p:cNvPr>
          <p:cNvGraphicFramePr>
            <a:graphicFrameLocks noGrp="1"/>
          </p:cNvGraphicFramePr>
          <p:nvPr/>
        </p:nvGraphicFramePr>
        <p:xfrm>
          <a:off x="968828" y="3582988"/>
          <a:ext cx="3810000" cy="914400"/>
        </p:xfrm>
        <a:graphic>
          <a:graphicData uri="http://schemas.openxmlformats.org/drawingml/2006/table">
            <a:tbl>
              <a:tblPr/>
              <a:tblGrid>
                <a:gridCol w="952500">
                  <a:extLst>
                    <a:ext uri="{9D8B030D-6E8A-4147-A177-3AD203B41FA5}">
                      <a16:colId xmlns:a16="http://schemas.microsoft.com/office/drawing/2014/main" val="805146992"/>
                    </a:ext>
                  </a:extLst>
                </a:gridCol>
                <a:gridCol w="952500">
                  <a:extLst>
                    <a:ext uri="{9D8B030D-6E8A-4147-A177-3AD203B41FA5}">
                      <a16:colId xmlns:a16="http://schemas.microsoft.com/office/drawing/2014/main" val="4290844147"/>
                    </a:ext>
                  </a:extLst>
                </a:gridCol>
                <a:gridCol w="952500">
                  <a:extLst>
                    <a:ext uri="{9D8B030D-6E8A-4147-A177-3AD203B41FA5}">
                      <a16:colId xmlns:a16="http://schemas.microsoft.com/office/drawing/2014/main" val="1985409650"/>
                    </a:ext>
                  </a:extLst>
                </a:gridCol>
                <a:gridCol w="952500">
                  <a:extLst>
                    <a:ext uri="{9D8B030D-6E8A-4147-A177-3AD203B41FA5}">
                      <a16:colId xmlns:a16="http://schemas.microsoft.com/office/drawing/2014/main" val="106049061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Gene1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Gene2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HR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P-value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808629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KCNT1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SYNJ1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0.260932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0.049937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710394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OTOF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TP53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0.513332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0.043093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3659369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SYNJ1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WNK1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0.260603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0.048328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6053222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FE2B5098-393F-3A96-C4F7-EA8F686A3DEB}"/>
              </a:ext>
            </a:extLst>
          </p:cNvPr>
          <p:cNvGraphicFramePr>
            <a:graphicFrameLocks noGrp="1"/>
          </p:cNvGraphicFramePr>
          <p:nvPr/>
        </p:nvGraphicFramePr>
        <p:xfrm>
          <a:off x="7173686" y="3576751"/>
          <a:ext cx="3810000" cy="1371600"/>
        </p:xfrm>
        <a:graphic>
          <a:graphicData uri="http://schemas.openxmlformats.org/drawingml/2006/table">
            <a:tbl>
              <a:tblPr/>
              <a:tblGrid>
                <a:gridCol w="952500">
                  <a:extLst>
                    <a:ext uri="{9D8B030D-6E8A-4147-A177-3AD203B41FA5}">
                      <a16:colId xmlns:a16="http://schemas.microsoft.com/office/drawing/2014/main" val="3760421972"/>
                    </a:ext>
                  </a:extLst>
                </a:gridCol>
                <a:gridCol w="952500">
                  <a:extLst>
                    <a:ext uri="{9D8B030D-6E8A-4147-A177-3AD203B41FA5}">
                      <a16:colId xmlns:a16="http://schemas.microsoft.com/office/drawing/2014/main" val="2060942609"/>
                    </a:ext>
                  </a:extLst>
                </a:gridCol>
                <a:gridCol w="952500">
                  <a:extLst>
                    <a:ext uri="{9D8B030D-6E8A-4147-A177-3AD203B41FA5}">
                      <a16:colId xmlns:a16="http://schemas.microsoft.com/office/drawing/2014/main" val="3387243008"/>
                    </a:ext>
                  </a:extLst>
                </a:gridCol>
                <a:gridCol w="952500">
                  <a:extLst>
                    <a:ext uri="{9D8B030D-6E8A-4147-A177-3AD203B41FA5}">
                      <a16:colId xmlns:a16="http://schemas.microsoft.com/office/drawing/2014/main" val="258406816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Gene1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Gene2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HR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P-value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6585392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CHTF18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SYNJ1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0.255046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0.049194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0883383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KCNT1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SYNJ1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0.253777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0.0434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8684597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MGAT5B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SYNJ1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0.315579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0.04803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5787948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SYNJ1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SYNPO2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0.260319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0.046288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1803641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SYNJ1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WNK1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0.256513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0.044902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34181494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52C9EB7-D59E-DC6D-A157-0DF017121831}"/>
              </a:ext>
            </a:extLst>
          </p:cNvPr>
          <p:cNvSpPr txBox="1"/>
          <p:nvPr/>
        </p:nvSpPr>
        <p:spPr>
          <a:xfrm>
            <a:off x="968828" y="3281248"/>
            <a:ext cx="38100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Table 6. Candidate SAM pairs by previous GVB method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63EB8B-CE30-56BC-8BB8-5504DD311914}"/>
              </a:ext>
            </a:extLst>
          </p:cNvPr>
          <p:cNvSpPr txBox="1"/>
          <p:nvPr/>
        </p:nvSpPr>
        <p:spPr>
          <a:xfrm>
            <a:off x="7206342" y="3281248"/>
            <a:ext cx="38100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Table 7. Candidate SAM pairs by current GVB method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3F2A49C-AA34-1BCB-A792-F0A7B3FB76BA}"/>
              </a:ext>
            </a:extLst>
          </p:cNvPr>
          <p:cNvSpPr/>
          <p:nvPr/>
        </p:nvSpPr>
        <p:spPr>
          <a:xfrm>
            <a:off x="968829" y="3833592"/>
            <a:ext cx="3810000" cy="172351"/>
          </a:xfrm>
          <a:prstGeom prst="rect">
            <a:avLst/>
          </a:prstGeom>
          <a:solidFill>
            <a:schemeClr val="bg1">
              <a:alpha val="0"/>
            </a:schemeClr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229F960-924E-8A52-6D90-4DD1EFF199EE}"/>
              </a:ext>
            </a:extLst>
          </p:cNvPr>
          <p:cNvSpPr/>
          <p:nvPr/>
        </p:nvSpPr>
        <p:spPr>
          <a:xfrm>
            <a:off x="968828" y="4281288"/>
            <a:ext cx="3810000" cy="172351"/>
          </a:xfrm>
          <a:prstGeom prst="rect">
            <a:avLst/>
          </a:prstGeom>
          <a:solidFill>
            <a:schemeClr val="bg1">
              <a:alpha val="0"/>
            </a:schemeClr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073F4CF-46B9-F638-17F4-2D918EBC979F}"/>
              </a:ext>
            </a:extLst>
          </p:cNvPr>
          <p:cNvSpPr/>
          <p:nvPr/>
        </p:nvSpPr>
        <p:spPr>
          <a:xfrm>
            <a:off x="7282543" y="4065917"/>
            <a:ext cx="3810000" cy="172351"/>
          </a:xfrm>
          <a:prstGeom prst="rect">
            <a:avLst/>
          </a:prstGeom>
          <a:solidFill>
            <a:schemeClr val="bg1">
              <a:alpha val="0"/>
            </a:schemeClr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3465A19-4939-677D-6CDA-9ADDF545D92B}"/>
              </a:ext>
            </a:extLst>
          </p:cNvPr>
          <p:cNvSpPr/>
          <p:nvPr/>
        </p:nvSpPr>
        <p:spPr>
          <a:xfrm>
            <a:off x="7282543" y="4745937"/>
            <a:ext cx="3810000" cy="172351"/>
          </a:xfrm>
          <a:prstGeom prst="rect">
            <a:avLst/>
          </a:prstGeom>
          <a:solidFill>
            <a:schemeClr val="bg1">
              <a:alpha val="0"/>
            </a:schemeClr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710376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C88E14B9-22FB-6D11-BF08-8404731732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7780264"/>
              </p:ext>
            </p:extLst>
          </p:nvPr>
        </p:nvGraphicFramePr>
        <p:xfrm>
          <a:off x="4191001" y="3429000"/>
          <a:ext cx="3810000" cy="685800"/>
        </p:xfrm>
        <a:graphic>
          <a:graphicData uri="http://schemas.openxmlformats.org/drawingml/2006/table">
            <a:tbl>
              <a:tblPr/>
              <a:tblGrid>
                <a:gridCol w="952500">
                  <a:extLst>
                    <a:ext uri="{9D8B030D-6E8A-4147-A177-3AD203B41FA5}">
                      <a16:colId xmlns:a16="http://schemas.microsoft.com/office/drawing/2014/main" val="4174367200"/>
                    </a:ext>
                  </a:extLst>
                </a:gridCol>
                <a:gridCol w="952500">
                  <a:extLst>
                    <a:ext uri="{9D8B030D-6E8A-4147-A177-3AD203B41FA5}">
                      <a16:colId xmlns:a16="http://schemas.microsoft.com/office/drawing/2014/main" val="15780801"/>
                    </a:ext>
                  </a:extLst>
                </a:gridCol>
                <a:gridCol w="952500">
                  <a:extLst>
                    <a:ext uri="{9D8B030D-6E8A-4147-A177-3AD203B41FA5}">
                      <a16:colId xmlns:a16="http://schemas.microsoft.com/office/drawing/2014/main" val="3361705416"/>
                    </a:ext>
                  </a:extLst>
                </a:gridCol>
                <a:gridCol w="952500">
                  <a:extLst>
                    <a:ext uri="{9D8B030D-6E8A-4147-A177-3AD203B41FA5}">
                      <a16:colId xmlns:a16="http://schemas.microsoft.com/office/drawing/2014/main" val="169925841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Gene1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Gene2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HR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P-value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491003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JMJD1C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TP53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0.51332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0.040334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8491239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SLC4A5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TP53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0.394936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0.044865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89727219"/>
                  </a:ext>
                </a:extLst>
              </a:tr>
            </a:tbl>
          </a:graphicData>
        </a:graphic>
      </p:graphicFrame>
      <p:sp>
        <p:nvSpPr>
          <p:cNvPr id="2" name="제목 1">
            <a:extLst>
              <a:ext uri="{FF2B5EF4-FFF2-40B4-BE49-F238E27FC236}">
                <a16:creationId xmlns:a16="http://schemas.microsoft.com/office/drawing/2014/main" id="{6A7FD48C-AC40-0297-AE08-2689C105B8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580768"/>
          </a:xfrm>
        </p:spPr>
        <p:txBody>
          <a:bodyPr>
            <a:normAutofit/>
          </a:bodyPr>
          <a:lstStyle/>
          <a:p>
            <a:r>
              <a:rPr kumimoji="1" lang="en-US" altLang="ko-Kore-KR" sz="2000" dirty="0">
                <a:latin typeface="Arial Nova" panose="020B0504020202020204" pitchFamily="34" charset="0"/>
              </a:rPr>
              <a:t>Result |</a:t>
            </a:r>
            <a:r>
              <a:rPr kumimoji="1" lang="ko-KR" altLang="en-US" sz="2000" dirty="0">
                <a:latin typeface="Arial Nova" panose="020B0504020202020204" pitchFamily="34" charset="0"/>
              </a:rPr>
              <a:t>  </a:t>
            </a:r>
            <a:r>
              <a:rPr kumimoji="1" lang="en-US" altLang="ko-KR" sz="2000" dirty="0">
                <a:latin typeface="Arial Nova" panose="020B0504020202020204" pitchFamily="34" charset="0"/>
              </a:rPr>
              <a:t>Ongoing analysis</a:t>
            </a:r>
            <a:endParaRPr kumimoji="1" lang="ko-Kore-KR" altLang="en-US" sz="2000" dirty="0">
              <a:latin typeface="Arial Nova" panose="020B0504020202020204" pitchFamily="34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8DA103F-F9CA-A5FA-D78D-9B7F2093F4DD}"/>
              </a:ext>
            </a:extLst>
          </p:cNvPr>
          <p:cNvSpPr/>
          <p:nvPr/>
        </p:nvSpPr>
        <p:spPr>
          <a:xfrm>
            <a:off x="0" y="534173"/>
            <a:ext cx="12192000" cy="135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F2C4321-3003-E592-778D-29051367551C}"/>
              </a:ext>
            </a:extLst>
          </p:cNvPr>
          <p:cNvSpPr txBox="1"/>
          <p:nvPr/>
        </p:nvSpPr>
        <p:spPr>
          <a:xfrm>
            <a:off x="449923" y="866951"/>
            <a:ext cx="103724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ko-Kore-KR" sz="2400" dirty="0">
                <a:latin typeface="Arial Nova" panose="020B0504020202020204" pitchFamily="34" charset="0"/>
              </a:rPr>
              <a:t>Candidate SAM pairs from TCGA BLCA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63EB8B-CE30-56BC-8BB8-5504DD311914}"/>
              </a:ext>
            </a:extLst>
          </p:cNvPr>
          <p:cNvSpPr txBox="1"/>
          <p:nvPr/>
        </p:nvSpPr>
        <p:spPr>
          <a:xfrm>
            <a:off x="4190999" y="3152001"/>
            <a:ext cx="38100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Table 8. Candidate SAM pairs by current GVB method</a:t>
            </a:r>
          </a:p>
        </p:txBody>
      </p:sp>
    </p:spTree>
    <p:extLst>
      <p:ext uri="{BB962C8B-B14F-4D97-AF65-F5344CB8AC3E}">
        <p14:creationId xmlns:p14="http://schemas.microsoft.com/office/powerpoint/2010/main" val="16265622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7FD48C-AC40-0297-AE08-2689C105B8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580768"/>
          </a:xfrm>
        </p:spPr>
        <p:txBody>
          <a:bodyPr>
            <a:normAutofit/>
          </a:bodyPr>
          <a:lstStyle/>
          <a:p>
            <a:r>
              <a:rPr kumimoji="1" lang="en-US" altLang="ko-Kore-KR" sz="2000" dirty="0">
                <a:latin typeface="Arial Nova" panose="020B0504020202020204" pitchFamily="34" charset="0"/>
              </a:rPr>
              <a:t>Future plan |</a:t>
            </a:r>
            <a:endParaRPr kumimoji="1" lang="ko-Kore-KR" altLang="en-US" sz="2000" dirty="0">
              <a:latin typeface="Arial Nova" panose="020B0504020202020204" pitchFamily="34" charset="0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90FB6A-B2EC-55D6-FE50-704D99F37D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92800"/>
            <a:ext cx="10515600" cy="4351338"/>
          </a:xfrm>
        </p:spPr>
        <p:txBody>
          <a:bodyPr>
            <a:normAutofit/>
          </a:bodyPr>
          <a:lstStyle/>
          <a:p>
            <a:r>
              <a:rPr kumimoji="1" lang="en-US" altLang="ko-Kore-KR" sz="2800" dirty="0">
                <a:latin typeface="Arial Nova" panose="020B0504020202020204" pitchFamily="34" charset="0"/>
              </a:rPr>
              <a:t>Exclude synthetic lethality interactions</a:t>
            </a:r>
          </a:p>
          <a:p>
            <a:r>
              <a:rPr kumimoji="1" lang="en-US" altLang="ko-Kore-KR" dirty="0">
                <a:latin typeface="Arial Nova" panose="020B0504020202020204" pitchFamily="34" charset="0"/>
              </a:rPr>
              <a:t>Gene essentiality analysis</a:t>
            </a:r>
          </a:p>
          <a:p>
            <a:r>
              <a:rPr kumimoji="1" lang="en-US" altLang="ko-Kore-KR" dirty="0">
                <a:latin typeface="Arial Nova" panose="020B0504020202020204" pitchFamily="34" charset="0"/>
              </a:rPr>
              <a:t>Phylogenetic analysis</a:t>
            </a:r>
            <a:endParaRPr kumimoji="1" lang="en-US" altLang="ko-KR" dirty="0">
              <a:latin typeface="Arial Nova" panose="020B0504020202020204" pitchFamily="34" charset="0"/>
            </a:endParaRPr>
          </a:p>
          <a:p>
            <a:pPr marL="0" indent="0">
              <a:buNone/>
            </a:pPr>
            <a:endParaRPr kumimoji="1" lang="ko-Kore-KR" altLang="en-US" sz="2000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8DA103F-F9CA-A5FA-D78D-9B7F2093F4DD}"/>
              </a:ext>
            </a:extLst>
          </p:cNvPr>
          <p:cNvSpPr/>
          <p:nvPr/>
        </p:nvSpPr>
        <p:spPr>
          <a:xfrm>
            <a:off x="0" y="534173"/>
            <a:ext cx="12192000" cy="135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644894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7FD48C-AC40-0297-AE08-2689C105B8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580768"/>
          </a:xfrm>
        </p:spPr>
        <p:txBody>
          <a:bodyPr>
            <a:normAutofit/>
          </a:bodyPr>
          <a:lstStyle/>
          <a:p>
            <a:r>
              <a:rPr kumimoji="1" lang="en-US" altLang="ko-Kore-KR" sz="2000" dirty="0">
                <a:latin typeface="Arial Nova" panose="020B0504020202020204" pitchFamily="34" charset="0"/>
              </a:rPr>
              <a:t>Future plan | Exclude synthetic lethality interactions</a:t>
            </a:r>
            <a:endParaRPr kumimoji="1" lang="ko-Kore-KR" altLang="en-US" sz="2000" dirty="0">
              <a:latin typeface="Arial Nova" panose="020B0504020202020204" pitchFamily="34" charset="0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90FB6A-B2EC-55D6-FE50-704D99F37D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92800"/>
            <a:ext cx="10515600" cy="4351338"/>
          </a:xfrm>
        </p:spPr>
        <p:txBody>
          <a:bodyPr>
            <a:normAutofit/>
          </a:bodyPr>
          <a:lstStyle/>
          <a:p>
            <a:r>
              <a:rPr kumimoji="1" lang="en-US" altLang="ko-Kore-KR" dirty="0">
                <a:latin typeface="Arial Nova" panose="020B0504020202020204" pitchFamily="34" charset="0"/>
              </a:rPr>
              <a:t>Hypothesis</a:t>
            </a:r>
          </a:p>
          <a:p>
            <a:pPr marL="0" indent="0">
              <a:buNone/>
            </a:pPr>
            <a:r>
              <a:rPr kumimoji="1" lang="en-US" altLang="ko-Kore-KR" sz="1600" dirty="0">
                <a:latin typeface="Arial Nova" panose="020B0504020202020204" pitchFamily="34" charset="0"/>
                <a:sym typeface="Wingdings" pitchFamily="2" charset="2"/>
              </a:rPr>
              <a:t></a:t>
            </a:r>
            <a:r>
              <a:rPr kumimoji="1" lang="en-US" altLang="ko-Kore-KR" sz="1600" dirty="0">
                <a:latin typeface="Arial Nova" panose="020B0504020202020204" pitchFamily="34" charset="0"/>
              </a:rPr>
              <a:t> </a:t>
            </a:r>
            <a:r>
              <a:rPr kumimoji="1" lang="en-US" altLang="ko-Kore-KR" sz="1600" dirty="0">
                <a:solidFill>
                  <a:srgbClr val="0070C0"/>
                </a:solidFill>
                <a:latin typeface="Arial Nova" panose="020B0504020202020204" pitchFamily="34" charset="0"/>
              </a:rPr>
              <a:t>SAM pairs are not discovered in SL pairs identified by experiments</a:t>
            </a:r>
          </a:p>
          <a:p>
            <a:pPr marL="0" indent="0">
              <a:buNone/>
            </a:pPr>
            <a:endParaRPr kumimoji="1" lang="ko-Kore-KR" altLang="en-US" sz="2000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8DA103F-F9CA-A5FA-D78D-9B7F2093F4DD}"/>
              </a:ext>
            </a:extLst>
          </p:cNvPr>
          <p:cNvSpPr/>
          <p:nvPr/>
        </p:nvSpPr>
        <p:spPr>
          <a:xfrm>
            <a:off x="0" y="534173"/>
            <a:ext cx="12192000" cy="135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308F0B-4FCA-7F0C-2242-CC9085CAB3F5}"/>
              </a:ext>
            </a:extLst>
          </p:cNvPr>
          <p:cNvSpPr txBox="1"/>
          <p:nvPr/>
        </p:nvSpPr>
        <p:spPr>
          <a:xfrm>
            <a:off x="238079" y="5160539"/>
            <a:ext cx="10081578" cy="10464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ore-KR" sz="2000" dirty="0">
                <a:latin typeface="Arial Nova" panose="020B0504020202020204" pitchFamily="34" charset="0"/>
              </a:rPr>
              <a:t>Experimentally identified SL interactions</a:t>
            </a:r>
          </a:p>
          <a:p>
            <a:r>
              <a:rPr lang="en-US" altLang="ko-Kore-KR" sz="1400" dirty="0">
                <a:latin typeface="Arial Nova" panose="020B0504020202020204" pitchFamily="34" charset="0"/>
                <a:sym typeface="Wingdings" pitchFamily="2" charset="2"/>
              </a:rPr>
              <a:t> All interactions : 154,707</a:t>
            </a:r>
          </a:p>
          <a:p>
            <a:r>
              <a:rPr lang="en-US" altLang="ko-Kore-KR" sz="1400" dirty="0">
                <a:latin typeface="Arial Nova" panose="020B0504020202020204" pitchFamily="34" charset="0"/>
                <a:sym typeface="Wingdings" pitchFamily="2" charset="2"/>
              </a:rPr>
              <a:t> Synthetic lethal interaction : </a:t>
            </a:r>
            <a:r>
              <a:rPr lang="en-US" altLang="ko-Kore-KR" sz="1400" dirty="0">
                <a:solidFill>
                  <a:srgbClr val="0070C0"/>
                </a:solidFill>
                <a:latin typeface="Arial Nova" panose="020B0504020202020204" pitchFamily="34" charset="0"/>
                <a:sym typeface="Wingdings" pitchFamily="2" charset="2"/>
              </a:rPr>
              <a:t>6,033</a:t>
            </a:r>
          </a:p>
          <a:p>
            <a:r>
              <a:rPr lang="en-US" altLang="ko-Kore-KR" sz="1400" dirty="0">
                <a:latin typeface="Arial Nova" panose="020B0504020202020204" pitchFamily="34" charset="0"/>
                <a:sym typeface="Wingdings" pitchFamily="2" charset="2"/>
              </a:rPr>
              <a:t> Non-synthetic lethal interaction : 148,674</a:t>
            </a:r>
            <a:endParaRPr lang="ko-Kore-KR" altLang="en-US" sz="1400" dirty="0">
              <a:latin typeface="Arial Nova" panose="020B0504020202020204" pitchFamily="34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C6AC393-9B7A-5A73-FF19-6C1307E093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515" y="2153162"/>
            <a:ext cx="7772400" cy="2695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6368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7FD48C-AC40-0297-AE08-2689C105B8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580768"/>
          </a:xfrm>
        </p:spPr>
        <p:txBody>
          <a:bodyPr>
            <a:normAutofit/>
          </a:bodyPr>
          <a:lstStyle/>
          <a:p>
            <a:r>
              <a:rPr kumimoji="1" lang="en-US" altLang="ko-Kore-KR" sz="2000" dirty="0">
                <a:latin typeface="Arial Nova" panose="020B0504020202020204" pitchFamily="34" charset="0"/>
              </a:rPr>
              <a:t>Future plan | Gene essentiality analysis </a:t>
            </a:r>
            <a:endParaRPr kumimoji="1" lang="ko-Kore-KR" altLang="en-US" sz="2000" dirty="0">
              <a:latin typeface="Arial Nova" panose="020B0504020202020204" pitchFamily="34" charset="0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90FB6A-B2EC-55D6-FE50-704D99F37D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92800"/>
            <a:ext cx="10515600" cy="4351338"/>
          </a:xfrm>
        </p:spPr>
        <p:txBody>
          <a:bodyPr>
            <a:normAutofit/>
          </a:bodyPr>
          <a:lstStyle/>
          <a:p>
            <a:r>
              <a:rPr kumimoji="1" lang="en-US" altLang="ko-Kore-KR" dirty="0">
                <a:latin typeface="Arial Nova" panose="020B0504020202020204" pitchFamily="34" charset="0"/>
              </a:rPr>
              <a:t>Hypothesis</a:t>
            </a:r>
          </a:p>
          <a:p>
            <a:pPr marL="0" indent="0">
              <a:buNone/>
            </a:pPr>
            <a:r>
              <a:rPr kumimoji="1" lang="en-US" altLang="ko-Kore-KR" sz="1600" dirty="0">
                <a:latin typeface="Arial Nova" panose="020B0504020202020204" pitchFamily="34" charset="0"/>
                <a:sym typeface="Wingdings" pitchFamily="2" charset="2"/>
              </a:rPr>
              <a:t></a:t>
            </a:r>
            <a:r>
              <a:rPr kumimoji="1" lang="en-US" altLang="ko-Kore-KR" sz="1600" dirty="0">
                <a:latin typeface="Arial Nova" panose="020B0504020202020204" pitchFamily="34" charset="0"/>
              </a:rPr>
              <a:t> </a:t>
            </a:r>
            <a:r>
              <a:rPr kumimoji="1" lang="en-US" altLang="ko-Kore-KR" sz="1600" dirty="0">
                <a:solidFill>
                  <a:srgbClr val="0070C0"/>
                </a:solidFill>
                <a:latin typeface="Arial Nova" panose="020B0504020202020204" pitchFamily="34" charset="0"/>
              </a:rPr>
              <a:t>Genes from SAM pairs would be non-essential genes</a:t>
            </a:r>
          </a:p>
          <a:p>
            <a:pPr marL="0" indent="0">
              <a:buNone/>
            </a:pPr>
            <a:r>
              <a:rPr kumimoji="1" lang="en-US" altLang="ko-Kore-KR" sz="1600" dirty="0">
                <a:latin typeface="Arial Nova" panose="020B0504020202020204" pitchFamily="34" charset="0"/>
                <a:sym typeface="Wingdings" pitchFamily="2" charset="2"/>
              </a:rPr>
              <a:t></a:t>
            </a:r>
            <a:r>
              <a:rPr kumimoji="1" lang="en-US" altLang="ko-Kore-KR" sz="1600" dirty="0">
                <a:latin typeface="Arial Nova" panose="020B0504020202020204" pitchFamily="34" charset="0"/>
              </a:rPr>
              <a:t> Essential genes : Genes that are critical for the survival organism, related with cell grown and proliferation </a:t>
            </a:r>
            <a:r>
              <a:rPr kumimoji="1" lang="en-US" altLang="ko-Kore-KR" sz="1600" dirty="0" err="1">
                <a:latin typeface="Arial Nova" panose="020B0504020202020204" pitchFamily="34" charset="0"/>
              </a:rPr>
              <a:t>etc</a:t>
            </a:r>
            <a:endParaRPr kumimoji="1" lang="en-US" altLang="ko-Kore-KR" sz="1600" dirty="0">
              <a:latin typeface="Arial Nova" panose="020B0504020202020204" pitchFamily="34" charset="0"/>
            </a:endParaRPr>
          </a:p>
          <a:p>
            <a:pPr marL="0" indent="0">
              <a:buNone/>
            </a:pPr>
            <a:r>
              <a:rPr kumimoji="1" lang="en-US" altLang="ko-Kore-KR" sz="1600" dirty="0">
                <a:latin typeface="Arial Nova" panose="020B0504020202020204" pitchFamily="34" charset="0"/>
                <a:sym typeface="Wingdings" pitchFamily="2" charset="2"/>
              </a:rPr>
              <a:t></a:t>
            </a:r>
            <a:r>
              <a:rPr kumimoji="1" lang="en-US" altLang="ko-Kore-KR" sz="1600" dirty="0">
                <a:latin typeface="Arial Nova" panose="020B0504020202020204" pitchFamily="34" charset="0"/>
              </a:rPr>
              <a:t> Non-essential genes : Genes that are not critical for the survival organism as essential genes</a:t>
            </a:r>
          </a:p>
          <a:p>
            <a:pPr marL="0" indent="0">
              <a:buNone/>
            </a:pPr>
            <a:r>
              <a:rPr kumimoji="1" lang="en-US" altLang="ko-Kore-KR" sz="1600" dirty="0">
                <a:latin typeface="Arial Nova" panose="020B0504020202020204" pitchFamily="34" charset="0"/>
                <a:sym typeface="Wingdings" pitchFamily="2" charset="2"/>
              </a:rPr>
              <a:t></a:t>
            </a:r>
            <a:r>
              <a:rPr kumimoji="1" lang="en-US" altLang="ko-Kore-KR" sz="1600" dirty="0">
                <a:latin typeface="Arial Nova" panose="020B0504020202020204" pitchFamily="34" charset="0"/>
              </a:rPr>
              <a:t> Essential genes in cancer cell : Essential for cancer cell proliferation (EGFR, KRAS and MYC </a:t>
            </a:r>
            <a:r>
              <a:rPr kumimoji="1" lang="en-US" altLang="ko-Kore-KR" sz="1600" dirty="0" err="1">
                <a:latin typeface="Arial Nova" panose="020B0504020202020204" pitchFamily="34" charset="0"/>
              </a:rPr>
              <a:t>etc</a:t>
            </a:r>
            <a:r>
              <a:rPr kumimoji="1" lang="en-US" altLang="ko-Kore-KR" sz="1600" dirty="0">
                <a:latin typeface="Arial Nova" panose="020B0504020202020204" pitchFamily="34" charset="0"/>
              </a:rPr>
              <a:t>)</a:t>
            </a:r>
          </a:p>
          <a:p>
            <a:pPr marL="0" indent="0">
              <a:buNone/>
            </a:pPr>
            <a:endParaRPr kumimoji="1" lang="ko-Kore-KR" altLang="en-US" sz="2000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8DA103F-F9CA-A5FA-D78D-9B7F2093F4DD}"/>
              </a:ext>
            </a:extLst>
          </p:cNvPr>
          <p:cNvSpPr/>
          <p:nvPr/>
        </p:nvSpPr>
        <p:spPr>
          <a:xfrm>
            <a:off x="0" y="534173"/>
            <a:ext cx="12192000" cy="135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9ABAF57-10B0-D8E3-46F8-CB808CF8C3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874748"/>
            <a:ext cx="7772400" cy="2508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8697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7FD48C-AC40-0297-AE08-2689C105B8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580768"/>
          </a:xfrm>
        </p:spPr>
        <p:txBody>
          <a:bodyPr>
            <a:normAutofit/>
          </a:bodyPr>
          <a:lstStyle/>
          <a:p>
            <a:r>
              <a:rPr kumimoji="1" lang="en-US" altLang="ko-Kore-KR" sz="2000" dirty="0">
                <a:latin typeface="Arial Nova" panose="020B0504020202020204" pitchFamily="34" charset="0"/>
              </a:rPr>
              <a:t>Future plan | Gene essentiality analysis </a:t>
            </a:r>
            <a:endParaRPr kumimoji="1" lang="ko-Kore-KR" altLang="en-US" sz="2000" dirty="0">
              <a:latin typeface="Arial Nova" panose="020B0504020202020204" pitchFamily="34" charset="0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90FB6A-B2EC-55D6-FE50-704D99F37D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92800"/>
            <a:ext cx="10515600" cy="4351338"/>
          </a:xfrm>
        </p:spPr>
        <p:txBody>
          <a:bodyPr>
            <a:normAutofit/>
          </a:bodyPr>
          <a:lstStyle/>
          <a:p>
            <a:r>
              <a:rPr kumimoji="1" lang="en-US" altLang="ko-Kore-KR" dirty="0">
                <a:latin typeface="Arial Nova" panose="020B0504020202020204" pitchFamily="34" charset="0"/>
              </a:rPr>
              <a:t>Hypothesis</a:t>
            </a:r>
          </a:p>
          <a:p>
            <a:pPr marL="0" indent="0">
              <a:buNone/>
            </a:pPr>
            <a:r>
              <a:rPr kumimoji="1" lang="en-US" altLang="ko-Kore-KR" sz="1600" dirty="0">
                <a:latin typeface="Arial Nova" panose="020B0504020202020204" pitchFamily="34" charset="0"/>
                <a:sym typeface="Wingdings" pitchFamily="2" charset="2"/>
              </a:rPr>
              <a:t></a:t>
            </a:r>
            <a:r>
              <a:rPr kumimoji="1" lang="en-US" altLang="ko-Kore-KR" sz="1600" dirty="0">
                <a:latin typeface="Arial Nova" panose="020B0504020202020204" pitchFamily="34" charset="0"/>
              </a:rPr>
              <a:t> </a:t>
            </a:r>
            <a:r>
              <a:rPr kumimoji="1" lang="en-US" altLang="ko-Kore-KR" sz="1600" dirty="0">
                <a:solidFill>
                  <a:srgbClr val="0070C0"/>
                </a:solidFill>
                <a:latin typeface="Arial Nova" panose="020B0504020202020204" pitchFamily="34" charset="0"/>
              </a:rPr>
              <a:t>Genes from SAM pairs would be non-essential genes</a:t>
            </a:r>
          </a:p>
          <a:p>
            <a:pPr marL="0" indent="0">
              <a:buNone/>
            </a:pPr>
            <a:endParaRPr kumimoji="1" lang="ko-Kore-KR" altLang="en-US" sz="2000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8DA103F-F9CA-A5FA-D78D-9B7F2093F4DD}"/>
              </a:ext>
            </a:extLst>
          </p:cNvPr>
          <p:cNvSpPr/>
          <p:nvPr/>
        </p:nvSpPr>
        <p:spPr>
          <a:xfrm>
            <a:off x="0" y="534173"/>
            <a:ext cx="12192000" cy="135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CA5AA88-BB88-327B-3408-1BDBDE3A38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35204"/>
            <a:ext cx="7772400" cy="169379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170DCFC-6485-6729-97E4-6220FC09B5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3578" y="3772874"/>
            <a:ext cx="6527800" cy="3085125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57589603-EFBF-08AD-8D32-3514831DEA6E}"/>
              </a:ext>
            </a:extLst>
          </p:cNvPr>
          <p:cNvSpPr/>
          <p:nvPr/>
        </p:nvSpPr>
        <p:spPr>
          <a:xfrm>
            <a:off x="6818489" y="3235902"/>
            <a:ext cx="1275644" cy="7337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1591F2D-95C0-AD77-2943-F6C46B22FA63}"/>
              </a:ext>
            </a:extLst>
          </p:cNvPr>
          <p:cNvSpPr/>
          <p:nvPr/>
        </p:nvSpPr>
        <p:spPr>
          <a:xfrm>
            <a:off x="9307688" y="3183281"/>
            <a:ext cx="2703689" cy="7337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534B4BE-9538-6A70-D5A1-8CAD7F32AA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1139" y="3602791"/>
            <a:ext cx="2319638" cy="285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0978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7FD48C-AC40-0297-AE08-2689C105B8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580768"/>
          </a:xfrm>
        </p:spPr>
        <p:txBody>
          <a:bodyPr>
            <a:normAutofit/>
          </a:bodyPr>
          <a:lstStyle/>
          <a:p>
            <a:r>
              <a:rPr kumimoji="1" lang="en-US" altLang="ko-Kore-KR" sz="2000" dirty="0">
                <a:latin typeface="Arial Nova" panose="020B0504020202020204" pitchFamily="34" charset="0"/>
              </a:rPr>
              <a:t>Future plan | Gene essentiality analysis </a:t>
            </a:r>
            <a:endParaRPr kumimoji="1" lang="ko-Kore-KR" altLang="en-US" sz="2000" dirty="0">
              <a:latin typeface="Arial Nova" panose="020B0504020202020204" pitchFamily="34" charset="0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90FB6A-B2EC-55D6-FE50-704D99F37D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92800"/>
            <a:ext cx="10515600" cy="4351338"/>
          </a:xfrm>
        </p:spPr>
        <p:txBody>
          <a:bodyPr>
            <a:normAutofit/>
          </a:bodyPr>
          <a:lstStyle/>
          <a:p>
            <a:r>
              <a:rPr kumimoji="1" lang="en-US" altLang="ko-Kore-KR" dirty="0">
                <a:latin typeface="Arial Nova" panose="020B0504020202020204" pitchFamily="34" charset="0"/>
              </a:rPr>
              <a:t>Hypothesis</a:t>
            </a:r>
          </a:p>
          <a:p>
            <a:pPr marL="0" indent="0">
              <a:buNone/>
            </a:pPr>
            <a:r>
              <a:rPr kumimoji="1" lang="en-US" altLang="ko-Kore-KR" sz="1600" dirty="0">
                <a:latin typeface="Arial Nova" panose="020B0504020202020204" pitchFamily="34" charset="0"/>
                <a:sym typeface="Wingdings" pitchFamily="2" charset="2"/>
              </a:rPr>
              <a:t></a:t>
            </a:r>
            <a:r>
              <a:rPr kumimoji="1" lang="en-US" altLang="ko-Kore-KR" sz="1600" dirty="0">
                <a:latin typeface="Arial Nova" panose="020B0504020202020204" pitchFamily="34" charset="0"/>
              </a:rPr>
              <a:t> </a:t>
            </a:r>
            <a:r>
              <a:rPr kumimoji="1" lang="en-US" altLang="ko-Kore-KR" sz="1600" dirty="0">
                <a:solidFill>
                  <a:srgbClr val="0070C0"/>
                </a:solidFill>
                <a:latin typeface="Arial Nova" panose="020B0504020202020204" pitchFamily="34" charset="0"/>
              </a:rPr>
              <a:t>Genes from SAM pairs would be non-essential genes</a:t>
            </a:r>
          </a:p>
          <a:p>
            <a:pPr marL="0" indent="0">
              <a:buNone/>
            </a:pPr>
            <a:endParaRPr kumimoji="1" lang="ko-Kore-KR" altLang="en-US" sz="2000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8DA103F-F9CA-A5FA-D78D-9B7F2093F4DD}"/>
              </a:ext>
            </a:extLst>
          </p:cNvPr>
          <p:cNvSpPr/>
          <p:nvPr/>
        </p:nvSpPr>
        <p:spPr>
          <a:xfrm>
            <a:off x="0" y="534173"/>
            <a:ext cx="12192000" cy="135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1E05D39-0775-70B9-9E56-153187C989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355" y="1981479"/>
            <a:ext cx="7103534" cy="171316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90586D0-A5AF-75A4-370D-1EA61C7DCC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3389" y="1981479"/>
            <a:ext cx="3606077" cy="270062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3405D7F-F8C5-E062-BB01-AA4E1C841D60}"/>
              </a:ext>
            </a:extLst>
          </p:cNvPr>
          <p:cNvSpPr txBox="1"/>
          <p:nvPr/>
        </p:nvSpPr>
        <p:spPr>
          <a:xfrm>
            <a:off x="372534" y="4682100"/>
            <a:ext cx="10224912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i="0" dirty="0">
                <a:effectLst/>
                <a:latin typeface="Arial Nova" panose="020B0504020202020204" pitchFamily="34" charset="0"/>
              </a:rPr>
              <a:t>1. Nominate candidate essential genes from</a:t>
            </a:r>
            <a:r>
              <a:rPr lang="en-US" altLang="ko-Kore-KR" i="0" dirty="0">
                <a:solidFill>
                  <a:srgbClr val="0070C0"/>
                </a:solidFill>
                <a:effectLst/>
                <a:latin typeface="Arial Nova" panose="020B0504020202020204" pitchFamily="34" charset="0"/>
              </a:rPr>
              <a:t> genome-scale loss-of-function screens</a:t>
            </a:r>
          </a:p>
          <a:p>
            <a:r>
              <a:rPr lang="en-US" altLang="ko-Kore-KR" dirty="0">
                <a:latin typeface="Arial Nova" panose="020B0504020202020204" pitchFamily="34" charset="0"/>
              </a:rPr>
              <a:t>2. Filter candidates based on </a:t>
            </a:r>
            <a:r>
              <a:rPr lang="en-US" altLang="ko-Kore-KR" dirty="0">
                <a:solidFill>
                  <a:srgbClr val="0070C0"/>
                </a:solidFill>
                <a:latin typeface="Arial Nova" panose="020B0504020202020204" pitchFamily="34" charset="0"/>
              </a:rPr>
              <a:t>gene copy-number and RNA expression data </a:t>
            </a:r>
            <a:r>
              <a:rPr lang="en-US" altLang="ko-Kore-KR" dirty="0">
                <a:latin typeface="Arial Nova" panose="020B0504020202020204" pitchFamily="34" charset="0"/>
              </a:rPr>
              <a:t>from CCLE</a:t>
            </a:r>
          </a:p>
          <a:p>
            <a:r>
              <a:rPr lang="en-US" altLang="ko-Kore-KR" dirty="0">
                <a:latin typeface="Arial Nova" panose="020B0504020202020204" pitchFamily="34" charset="0"/>
              </a:rPr>
              <a:t>3. Filter based on </a:t>
            </a:r>
            <a:r>
              <a:rPr lang="en-US" altLang="ko-Kore-KR" dirty="0">
                <a:solidFill>
                  <a:srgbClr val="0070C0"/>
                </a:solidFill>
                <a:latin typeface="Arial Nova" panose="020B0504020202020204" pitchFamily="34" charset="0"/>
              </a:rPr>
              <a:t>CERES scores from CRISPR knockout screens </a:t>
            </a:r>
            <a:r>
              <a:rPr lang="en-US" altLang="ko-Kore-KR" dirty="0">
                <a:latin typeface="Arial Nova" panose="020B0504020202020204" pitchFamily="34" charset="0"/>
              </a:rPr>
              <a:t>from </a:t>
            </a:r>
            <a:r>
              <a:rPr lang="en-US" altLang="ko-Kore-KR" dirty="0" err="1">
                <a:latin typeface="Arial Nova" panose="020B0504020202020204" pitchFamily="34" charset="0"/>
              </a:rPr>
              <a:t>depmap</a:t>
            </a:r>
            <a:endParaRPr lang="en-US" altLang="ko-Kore-KR" dirty="0">
              <a:latin typeface="Arial Nova" panose="020B0504020202020204" pitchFamily="34" charset="0"/>
            </a:endParaRPr>
          </a:p>
          <a:p>
            <a:r>
              <a:rPr lang="en-US" altLang="ko-Kore-KR" dirty="0">
                <a:latin typeface="Arial Nova" panose="020B0504020202020204" pitchFamily="34" charset="0"/>
              </a:rPr>
              <a:t>4. Rescue genes based on multiple screen evidence and CERES scores</a:t>
            </a:r>
          </a:p>
          <a:p>
            <a:r>
              <a:rPr lang="en-US" altLang="ko-Kore-KR" dirty="0">
                <a:latin typeface="Arial Nova" panose="020B0504020202020204" pitchFamily="34" charset="0"/>
              </a:rPr>
              <a:t>5. Filter out known tumor suppressor genes</a:t>
            </a:r>
          </a:p>
          <a:p>
            <a:endParaRPr lang="en-US" altLang="ko-Kore-KR" dirty="0">
              <a:latin typeface="Arial Nova" panose="020B0504020202020204" pitchFamily="34" charset="0"/>
              <a:sym typeface="Wingdings" pitchFamily="2" charset="2"/>
            </a:endParaRPr>
          </a:p>
          <a:p>
            <a:r>
              <a:rPr lang="en-US" altLang="ko-Kore-KR" dirty="0">
                <a:latin typeface="Arial Nova" panose="020B0504020202020204" pitchFamily="34" charset="0"/>
                <a:sym typeface="Wingdings" pitchFamily="2" charset="2"/>
              </a:rPr>
              <a:t>19,062 genes (</a:t>
            </a:r>
            <a:r>
              <a:rPr lang="en-US" altLang="ko-Kore-KR" dirty="0">
                <a:solidFill>
                  <a:srgbClr val="0070C0"/>
                </a:solidFill>
                <a:latin typeface="Arial Nova" panose="020B0504020202020204" pitchFamily="34" charset="0"/>
                <a:sym typeface="Wingdings" pitchFamily="2" charset="2"/>
              </a:rPr>
              <a:t>1,482 essential genes, 17,580 non-essential genes</a:t>
            </a:r>
            <a:r>
              <a:rPr lang="en-US" altLang="ko-Kore-KR" dirty="0">
                <a:latin typeface="Arial Nova" panose="020B0504020202020204" pitchFamily="34" charset="0"/>
                <a:sym typeface="Wingdings" pitchFamily="2" charset="2"/>
              </a:rPr>
              <a:t>)</a:t>
            </a:r>
            <a:endParaRPr lang="ko-Kore-KR" altLang="en-US" dirty="0">
              <a:latin typeface="Arial Nova" panose="020B05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06438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522A53A5-4350-D091-7FC1-807E75ABFCD4}"/>
              </a:ext>
            </a:extLst>
          </p:cNvPr>
          <p:cNvGrpSpPr/>
          <p:nvPr/>
        </p:nvGrpSpPr>
        <p:grpSpPr>
          <a:xfrm>
            <a:off x="612000" y="1334233"/>
            <a:ext cx="1625255" cy="1625255"/>
            <a:chOff x="617373" y="2616372"/>
            <a:chExt cx="1625255" cy="1625255"/>
          </a:xfrm>
        </p:grpSpPr>
        <p:pic>
          <p:nvPicPr>
            <p:cNvPr id="6" name="그래픽 5" descr="용지 단색으로 채워진">
              <a:extLst>
                <a:ext uri="{FF2B5EF4-FFF2-40B4-BE49-F238E27FC236}">
                  <a16:creationId xmlns:a16="http://schemas.microsoft.com/office/drawing/2014/main" id="{F4E4F4A8-50AE-153B-AA10-A4FD2DFE26B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17373" y="2616372"/>
              <a:ext cx="1625255" cy="1625255"/>
            </a:xfrm>
            <a:prstGeom prst="rect">
              <a:avLst/>
            </a:prstGeom>
          </p:spPr>
        </p:pic>
        <p:pic>
          <p:nvPicPr>
            <p:cNvPr id="7" name="내용 개체 틀 5" descr="DNA 단색으로 채워진">
              <a:extLst>
                <a:ext uri="{FF2B5EF4-FFF2-40B4-BE49-F238E27FC236}">
                  <a16:creationId xmlns:a16="http://schemas.microsoft.com/office/drawing/2014/main" id="{384F9234-E901-66A9-F870-C0737DBA611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87554" y="3262286"/>
              <a:ext cx="666249" cy="666249"/>
            </a:xfrm>
            <a:prstGeom prst="rect">
              <a:avLst/>
            </a:prstGeom>
          </p:spPr>
        </p:pic>
        <p:sp>
          <p:nvSpPr>
            <p:cNvPr id="8" name="폭발 2[E] 7">
              <a:extLst>
                <a:ext uri="{FF2B5EF4-FFF2-40B4-BE49-F238E27FC236}">
                  <a16:creationId xmlns:a16="http://schemas.microsoft.com/office/drawing/2014/main" id="{2696739E-D8CD-F2DF-F83D-5279BCEEC2EB}"/>
                </a:ext>
              </a:extLst>
            </p:cNvPr>
            <p:cNvSpPr/>
            <p:nvPr/>
          </p:nvSpPr>
          <p:spPr>
            <a:xfrm>
              <a:off x="1253537" y="3599316"/>
              <a:ext cx="117863" cy="117863"/>
            </a:xfrm>
            <a:prstGeom prst="irregularSeal2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6A7FD48C-AC40-0297-AE08-2689C105B8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580768"/>
          </a:xfrm>
        </p:spPr>
        <p:txBody>
          <a:bodyPr>
            <a:normAutofit/>
          </a:bodyPr>
          <a:lstStyle/>
          <a:p>
            <a:r>
              <a:rPr kumimoji="1" lang="en-US" altLang="ko-Kore-KR" sz="2000" dirty="0">
                <a:latin typeface="Arial Nova" panose="020B0504020202020204" pitchFamily="34" charset="0"/>
              </a:rPr>
              <a:t>Data | TCGA MC3 Project </a:t>
            </a:r>
            <a:r>
              <a:rPr kumimoji="1" lang="en-US" altLang="ko-Kore-KR" sz="2000" dirty="0" err="1">
                <a:latin typeface="Arial Nova" panose="020B0504020202020204" pitchFamily="34" charset="0"/>
              </a:rPr>
              <a:t>maf</a:t>
            </a:r>
            <a:r>
              <a:rPr kumimoji="1" lang="en-US" altLang="ko-Kore-KR" sz="2000" dirty="0">
                <a:latin typeface="Arial Nova" panose="020B0504020202020204" pitchFamily="34" charset="0"/>
              </a:rPr>
              <a:t> file &amp; TCGA clinical data </a:t>
            </a:r>
            <a:endParaRPr kumimoji="1" lang="ko-Kore-KR" altLang="en-US" sz="2000" dirty="0">
              <a:latin typeface="Arial Nova" panose="020B0504020202020204" pitchFamily="34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8DA103F-F9CA-A5FA-D78D-9B7F2093F4DD}"/>
              </a:ext>
            </a:extLst>
          </p:cNvPr>
          <p:cNvSpPr/>
          <p:nvPr/>
        </p:nvSpPr>
        <p:spPr>
          <a:xfrm>
            <a:off x="0" y="534173"/>
            <a:ext cx="12192000" cy="135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97062B-764B-DBC1-87DE-9E54FA91B453}"/>
              </a:ext>
            </a:extLst>
          </p:cNvPr>
          <p:cNvSpPr txBox="1"/>
          <p:nvPr/>
        </p:nvSpPr>
        <p:spPr>
          <a:xfrm>
            <a:off x="679064" y="2808258"/>
            <a:ext cx="14082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600" dirty="0">
                <a:latin typeface="Arial Nova" panose="020B0504020202020204" pitchFamily="34" charset="0"/>
              </a:rPr>
              <a:t>Mutation data</a:t>
            </a:r>
          </a:p>
          <a:p>
            <a:pPr algn="ctr"/>
            <a:r>
              <a:rPr kumimoji="1" lang="en-US" altLang="ko-Kore-KR" sz="1000" dirty="0">
                <a:latin typeface="Arial Nova" panose="020B0504020202020204" pitchFamily="34" charset="0"/>
              </a:rPr>
              <a:t>10,224 patients with 3,600,961 mutations 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525C1CB0-D322-A775-4F08-B3BC3E537D48}"/>
              </a:ext>
            </a:extLst>
          </p:cNvPr>
          <p:cNvSpPr txBox="1">
            <a:spLocks/>
          </p:cNvSpPr>
          <p:nvPr/>
        </p:nvSpPr>
        <p:spPr>
          <a:xfrm>
            <a:off x="2955460" y="1130845"/>
            <a:ext cx="8891210" cy="28419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ore-KR" sz="2000" dirty="0">
                <a:latin typeface="Arial Nova" panose="020B0504020202020204" pitchFamily="34" charset="0"/>
              </a:rPr>
              <a:t>115 attributes for mutation information</a:t>
            </a:r>
          </a:p>
          <a:p>
            <a:pPr marL="0" indent="0">
              <a:buNone/>
            </a:pPr>
            <a:r>
              <a:rPr kumimoji="1" lang="en-US" altLang="ko-KR" sz="1400" dirty="0">
                <a:latin typeface="Arial Nova" panose="020B0504020202020204" pitchFamily="34" charset="0"/>
                <a:sym typeface="Wingdings" pitchFamily="2" charset="2"/>
              </a:rPr>
              <a:t></a:t>
            </a:r>
            <a:r>
              <a:rPr kumimoji="1" lang="en-US" altLang="ko-Kore-KR" sz="1400" dirty="0">
                <a:latin typeface="Arial Nova" panose="020B0504020202020204" pitchFamily="34" charset="0"/>
              </a:rPr>
              <a:t> </a:t>
            </a:r>
            <a:r>
              <a:rPr kumimoji="1" lang="en-US" altLang="ko-Kore-KR" sz="1400" dirty="0" err="1">
                <a:latin typeface="Arial Nova" panose="020B0504020202020204" pitchFamily="34" charset="0"/>
              </a:rPr>
              <a:t>Hugo_symbol</a:t>
            </a:r>
            <a:r>
              <a:rPr kumimoji="1" lang="en-US" altLang="ko-Kore-KR" sz="1400" dirty="0">
                <a:latin typeface="Arial Nova" panose="020B0504020202020204" pitchFamily="34" charset="0"/>
              </a:rPr>
              <a:t>, </a:t>
            </a:r>
            <a:r>
              <a:rPr kumimoji="1" lang="en-US" altLang="ko-Kore-KR" sz="1400" dirty="0" err="1">
                <a:latin typeface="Arial Nova" panose="020B0504020202020204" pitchFamily="34" charset="0"/>
              </a:rPr>
              <a:t>Choromosome</a:t>
            </a:r>
            <a:r>
              <a:rPr kumimoji="1" lang="en-US" altLang="ko-Kore-KR" sz="1400" dirty="0">
                <a:latin typeface="Arial Nova" panose="020B0504020202020204" pitchFamily="34" charset="0"/>
              </a:rPr>
              <a:t>, Start position, </a:t>
            </a:r>
            <a:r>
              <a:rPr kumimoji="1" lang="en-US" altLang="ko-Kore-KR" sz="1400" dirty="0" err="1">
                <a:latin typeface="Arial Nova" panose="020B0504020202020204" pitchFamily="34" charset="0"/>
              </a:rPr>
              <a:t>Variant_classification</a:t>
            </a:r>
            <a:r>
              <a:rPr kumimoji="1" lang="en-US" altLang="ko-Kore-KR" sz="1400" dirty="0">
                <a:latin typeface="Arial Nova" panose="020B0504020202020204" pitchFamily="34" charset="0"/>
              </a:rPr>
              <a:t>, SIFT, </a:t>
            </a:r>
            <a:r>
              <a:rPr kumimoji="1" lang="en-US" altLang="ko-Kore-KR" sz="1400" dirty="0" err="1">
                <a:latin typeface="Arial Nova" panose="020B0504020202020204" pitchFamily="34" charset="0"/>
              </a:rPr>
              <a:t>Polyphen</a:t>
            </a:r>
            <a:r>
              <a:rPr kumimoji="1" lang="en-US" altLang="ko-Kore-KR" sz="1400" dirty="0">
                <a:latin typeface="Arial Nova" panose="020B0504020202020204" pitchFamily="34" charset="0"/>
              </a:rPr>
              <a:t> and GMAF </a:t>
            </a:r>
            <a:r>
              <a:rPr kumimoji="1" lang="en-US" altLang="ko-Kore-KR" sz="1400" dirty="0" err="1">
                <a:latin typeface="Arial Nova" panose="020B0504020202020204" pitchFamily="34" charset="0"/>
              </a:rPr>
              <a:t>etc</a:t>
            </a:r>
            <a:endParaRPr kumimoji="1" lang="en-US" altLang="ko-Kore-KR" sz="1400" dirty="0">
              <a:latin typeface="Arial Nova" panose="020B0504020202020204" pitchFamily="34" charset="0"/>
            </a:endParaRPr>
          </a:p>
          <a:p>
            <a:endParaRPr kumimoji="1" lang="en-US" altLang="ko-Kore-KR" sz="900" dirty="0">
              <a:latin typeface="Arial Nova" panose="020B0504020202020204" pitchFamily="34" charset="0"/>
            </a:endParaRPr>
          </a:p>
          <a:p>
            <a:r>
              <a:rPr kumimoji="1" lang="en-US" altLang="ko-Kore-KR" sz="2000" dirty="0">
                <a:latin typeface="Arial Nova" panose="020B0504020202020204" pitchFamily="34" charset="0"/>
              </a:rPr>
              <a:t>21,332 genes</a:t>
            </a:r>
          </a:p>
          <a:p>
            <a:endParaRPr kumimoji="1" lang="en-US" altLang="ko-Kore-KR" sz="900" dirty="0">
              <a:latin typeface="Arial Nova" panose="020B0504020202020204" pitchFamily="34" charset="0"/>
            </a:endParaRPr>
          </a:p>
          <a:p>
            <a:r>
              <a:rPr kumimoji="1" lang="en-US" altLang="ko-Kore-KR" sz="2000" dirty="0">
                <a:latin typeface="Arial Nova" panose="020B0504020202020204" pitchFamily="34" charset="0"/>
              </a:rPr>
              <a:t>16 variant types</a:t>
            </a:r>
          </a:p>
          <a:p>
            <a:pPr marL="0" indent="0">
              <a:buNone/>
            </a:pPr>
            <a:r>
              <a:rPr kumimoji="1" lang="en-US" altLang="ko-KR" sz="1400" dirty="0">
                <a:latin typeface="Arial Nova" panose="020B0504020202020204" pitchFamily="34" charset="0"/>
                <a:sym typeface="Wingdings" pitchFamily="2" charset="2"/>
              </a:rPr>
              <a:t></a:t>
            </a:r>
            <a:r>
              <a:rPr kumimoji="1" lang="en-US" altLang="ko-Kore-KR" sz="1400" dirty="0">
                <a:latin typeface="Arial Nova" panose="020B0504020202020204" pitchFamily="34" charset="0"/>
              </a:rPr>
              <a:t> 3’ Flank, 3’ UTR, 5’ Flank, 5’ UTR, </a:t>
            </a:r>
            <a:r>
              <a:rPr kumimoji="1" lang="en-US" altLang="ko-Kore-KR" sz="1400" dirty="0" err="1">
                <a:latin typeface="Arial Nova" panose="020B0504020202020204" pitchFamily="34" charset="0"/>
              </a:rPr>
              <a:t>Frame_shift_Del</a:t>
            </a:r>
            <a:r>
              <a:rPr kumimoji="1" lang="en-US" altLang="ko-Kore-KR" sz="1400" dirty="0">
                <a:latin typeface="Arial Nova" panose="020B0504020202020204" pitchFamily="34" charset="0"/>
              </a:rPr>
              <a:t>, </a:t>
            </a:r>
            <a:r>
              <a:rPr kumimoji="1" lang="en-US" altLang="ko-Kore-KR" sz="1400" dirty="0" err="1">
                <a:latin typeface="Arial Nova" panose="020B0504020202020204" pitchFamily="34" charset="0"/>
              </a:rPr>
              <a:t>Frame_Shift_Ins</a:t>
            </a:r>
            <a:r>
              <a:rPr kumimoji="1" lang="en-US" altLang="ko-Kore-KR" sz="1400" dirty="0">
                <a:latin typeface="Arial Nova" panose="020B0504020202020204" pitchFamily="34" charset="0"/>
              </a:rPr>
              <a:t>, </a:t>
            </a:r>
            <a:r>
              <a:rPr kumimoji="1" lang="en-US" altLang="ko-Kore-KR" sz="1400" dirty="0" err="1">
                <a:latin typeface="Arial Nova" panose="020B0504020202020204" pitchFamily="34" charset="0"/>
              </a:rPr>
              <a:t>In_Frame_Del</a:t>
            </a:r>
            <a:r>
              <a:rPr kumimoji="1" lang="en-US" altLang="ko-Kore-KR" sz="1400" dirty="0">
                <a:latin typeface="Arial Nova" panose="020B0504020202020204" pitchFamily="34" charset="0"/>
              </a:rPr>
              <a:t>, </a:t>
            </a:r>
            <a:r>
              <a:rPr kumimoji="1" lang="en-US" altLang="ko-Kore-KR" sz="1400" dirty="0" err="1">
                <a:latin typeface="Arial Nova" panose="020B0504020202020204" pitchFamily="34" charset="0"/>
              </a:rPr>
              <a:t>In_Frame,_Ins</a:t>
            </a:r>
            <a:r>
              <a:rPr kumimoji="1" lang="en-US" altLang="ko-Kore-KR" sz="1400" dirty="0">
                <a:latin typeface="Arial Nova" panose="020B0504020202020204" pitchFamily="34" charset="0"/>
              </a:rPr>
              <a:t>, Intron, </a:t>
            </a:r>
            <a:r>
              <a:rPr kumimoji="1" lang="en-US" altLang="ko-Kore-KR" sz="1400" dirty="0" err="1">
                <a:latin typeface="Arial Nova" panose="020B0504020202020204" pitchFamily="34" charset="0"/>
              </a:rPr>
              <a:t>Missense_Mutation</a:t>
            </a:r>
            <a:r>
              <a:rPr kumimoji="1" lang="en-US" altLang="ko-Kore-KR" sz="1400" dirty="0">
                <a:latin typeface="Arial Nova" panose="020B0504020202020204" pitchFamily="34" charset="0"/>
              </a:rPr>
              <a:t>, </a:t>
            </a:r>
            <a:r>
              <a:rPr kumimoji="1" lang="en-US" altLang="ko-Kore-KR" sz="1400" dirty="0" err="1">
                <a:latin typeface="Arial Nova" panose="020B0504020202020204" pitchFamily="34" charset="0"/>
              </a:rPr>
              <a:t>Nonsense_Mutation</a:t>
            </a:r>
            <a:r>
              <a:rPr kumimoji="1" lang="en-US" altLang="ko-Kore-KR" sz="1400" dirty="0">
                <a:latin typeface="Arial Nova" panose="020B0504020202020204" pitchFamily="34" charset="0"/>
              </a:rPr>
              <a:t>, </a:t>
            </a:r>
            <a:r>
              <a:rPr kumimoji="1" lang="en-US" altLang="ko-Kore-KR" sz="1400" dirty="0" err="1">
                <a:latin typeface="Arial Nova" panose="020B0504020202020204" pitchFamily="34" charset="0"/>
              </a:rPr>
              <a:t>Nonstop_Mutationm</a:t>
            </a:r>
            <a:r>
              <a:rPr kumimoji="1" lang="en-US" altLang="ko-Kore-KR" sz="1400" dirty="0">
                <a:latin typeface="Arial Nova" panose="020B0504020202020204" pitchFamily="34" charset="0"/>
              </a:rPr>
              <a:t> RNA, Silent, </a:t>
            </a:r>
            <a:r>
              <a:rPr kumimoji="1" lang="en-US" altLang="ko-Kore-KR" sz="1400" dirty="0" err="1">
                <a:latin typeface="Arial Nova" panose="020B0504020202020204" pitchFamily="34" charset="0"/>
              </a:rPr>
              <a:t>Splice_Site</a:t>
            </a:r>
            <a:r>
              <a:rPr kumimoji="1" lang="en-US" altLang="ko-Kore-KR" sz="1400" dirty="0">
                <a:latin typeface="Arial Nova" panose="020B0504020202020204" pitchFamily="34" charset="0"/>
              </a:rPr>
              <a:t>, </a:t>
            </a:r>
            <a:r>
              <a:rPr kumimoji="1" lang="en-US" altLang="ko-Kore-KR" sz="1400" dirty="0" err="1">
                <a:latin typeface="Arial Nova" panose="020B0504020202020204" pitchFamily="34" charset="0"/>
              </a:rPr>
              <a:t>Translation_Start_Site</a:t>
            </a:r>
            <a:endParaRPr kumimoji="1" lang="en-US" altLang="ko-Kore-KR" sz="1400" dirty="0">
              <a:latin typeface="Arial Nova" panose="020B0504020202020204" pitchFamily="34" charset="0"/>
            </a:endParaRPr>
          </a:p>
          <a:p>
            <a:pPr marL="0" indent="0">
              <a:buNone/>
            </a:pPr>
            <a:endParaRPr kumimoji="1" lang="en-US" altLang="ko-Kore-KR" sz="2000" dirty="0">
              <a:latin typeface="Arial Nova" panose="020B0504020202020204" pitchFamily="34" charset="0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17339F8-2504-7D91-9613-1AC3FC29BE5D}"/>
              </a:ext>
            </a:extLst>
          </p:cNvPr>
          <p:cNvGrpSpPr/>
          <p:nvPr/>
        </p:nvGrpSpPr>
        <p:grpSpPr>
          <a:xfrm>
            <a:off x="612000" y="4433513"/>
            <a:ext cx="1625255" cy="1625255"/>
            <a:chOff x="598715" y="1451793"/>
            <a:chExt cx="1625255" cy="1625255"/>
          </a:xfrm>
        </p:grpSpPr>
        <p:pic>
          <p:nvPicPr>
            <p:cNvPr id="12" name="그래픽 11" descr="용지 단색으로 채워진">
              <a:extLst>
                <a:ext uri="{FF2B5EF4-FFF2-40B4-BE49-F238E27FC236}">
                  <a16:creationId xmlns:a16="http://schemas.microsoft.com/office/drawing/2014/main" id="{1521AAEC-203F-34EB-4605-F0A9A04E944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98715" y="1451793"/>
              <a:ext cx="1625255" cy="1625255"/>
            </a:xfrm>
            <a:prstGeom prst="rect">
              <a:avLst/>
            </a:prstGeom>
          </p:spPr>
        </p:pic>
        <p:pic>
          <p:nvPicPr>
            <p:cNvPr id="13" name="그래픽 12" descr="의사 남성 단색으로 채워진">
              <a:extLst>
                <a:ext uri="{FF2B5EF4-FFF2-40B4-BE49-F238E27FC236}">
                  <a16:creationId xmlns:a16="http://schemas.microsoft.com/office/drawing/2014/main" id="{9518E3BC-5E20-23FB-E7D5-92525F93614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037550" y="2091168"/>
              <a:ext cx="747584" cy="747584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981CD699-E599-0549-0D78-839465F443D7}"/>
              </a:ext>
            </a:extLst>
          </p:cNvPr>
          <p:cNvSpPr txBox="1"/>
          <p:nvPr/>
        </p:nvSpPr>
        <p:spPr>
          <a:xfrm>
            <a:off x="716366" y="5870140"/>
            <a:ext cx="14165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600" dirty="0">
                <a:latin typeface="Arial Nova" panose="020B0504020202020204" pitchFamily="34" charset="0"/>
              </a:rPr>
              <a:t>Clinical data</a:t>
            </a:r>
          </a:p>
          <a:p>
            <a:pPr algn="ctr"/>
            <a:r>
              <a:rPr kumimoji="1" lang="en-US" altLang="ko-Kore-KR" sz="1000" dirty="0">
                <a:latin typeface="Arial Nova" panose="020B0504020202020204" pitchFamily="34" charset="0"/>
              </a:rPr>
              <a:t>11</a:t>
            </a:r>
            <a:r>
              <a:rPr kumimoji="1" lang="en-US" altLang="ko-KR" sz="1000" dirty="0">
                <a:latin typeface="Arial Nova" panose="020B0504020202020204" pitchFamily="34" charset="0"/>
              </a:rPr>
              <a:t>,160</a:t>
            </a:r>
            <a:r>
              <a:rPr kumimoji="1" lang="en-US" altLang="ko-Kore-KR" sz="1000" dirty="0">
                <a:latin typeface="Arial Nova" panose="020B0504020202020204" pitchFamily="34" charset="0"/>
              </a:rPr>
              <a:t> patients with 33 cancer types</a:t>
            </a:r>
          </a:p>
        </p:txBody>
      </p:sp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9CA2C724-5BA5-8865-235C-DA83B7B31692}"/>
              </a:ext>
            </a:extLst>
          </p:cNvPr>
          <p:cNvSpPr txBox="1">
            <a:spLocks/>
          </p:cNvSpPr>
          <p:nvPr/>
        </p:nvSpPr>
        <p:spPr>
          <a:xfrm>
            <a:off x="2955460" y="5055983"/>
            <a:ext cx="8891210" cy="715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ore-KR" sz="2000" dirty="0">
                <a:latin typeface="Arial Nova" panose="020B0504020202020204" pitchFamily="34" charset="0"/>
              </a:rPr>
              <a:t>33 attributes for clinical information</a:t>
            </a:r>
          </a:p>
          <a:p>
            <a:pPr marL="0" indent="0">
              <a:buNone/>
            </a:pPr>
            <a:r>
              <a:rPr kumimoji="1" lang="en-US" altLang="ko-KR" sz="1400" dirty="0">
                <a:latin typeface="Arial Nova" panose="020B0504020202020204" pitchFamily="34" charset="0"/>
                <a:sym typeface="Wingdings" pitchFamily="2" charset="2"/>
              </a:rPr>
              <a:t></a:t>
            </a:r>
            <a:r>
              <a:rPr kumimoji="1" lang="en-US" altLang="ko-Kore-KR" sz="1400" dirty="0">
                <a:latin typeface="Arial Nova" panose="020B0504020202020204" pitchFamily="34" charset="0"/>
              </a:rPr>
              <a:t> </a:t>
            </a:r>
            <a:r>
              <a:rPr kumimoji="1" lang="en-US" altLang="ko-Kore-KR" sz="1400" dirty="0" err="1">
                <a:latin typeface="Arial Nova" panose="020B0504020202020204" pitchFamily="34" charset="0"/>
              </a:rPr>
              <a:t>age_at_initial_pathologic_diagnosis</a:t>
            </a:r>
            <a:r>
              <a:rPr kumimoji="1" lang="en-US" altLang="ko-Kore-KR" sz="1400" dirty="0">
                <a:latin typeface="Arial Nova" panose="020B0504020202020204" pitchFamily="34" charset="0"/>
              </a:rPr>
              <a:t>, </a:t>
            </a:r>
            <a:r>
              <a:rPr kumimoji="1" lang="en-US" altLang="ko-Kore-KR" sz="1400" dirty="0" err="1">
                <a:latin typeface="Arial Nova" panose="020B0504020202020204" pitchFamily="34" charset="0"/>
              </a:rPr>
              <a:t>ajcc_pathologic_tumor_stage</a:t>
            </a:r>
            <a:r>
              <a:rPr kumimoji="1" lang="en-US" altLang="ko-Kore-KR" sz="1400" dirty="0">
                <a:latin typeface="Arial Nova" panose="020B0504020202020204" pitchFamily="34" charset="0"/>
              </a:rPr>
              <a:t>, </a:t>
            </a:r>
            <a:r>
              <a:rPr kumimoji="1" lang="en-US" altLang="ko-Kore-KR" sz="1400" dirty="0" err="1">
                <a:latin typeface="Arial Nova" panose="020B0504020202020204" pitchFamily="34" charset="0"/>
              </a:rPr>
              <a:t>OS.time</a:t>
            </a:r>
            <a:r>
              <a:rPr kumimoji="1" lang="en-US" altLang="ko-Kore-KR" sz="1400" dirty="0">
                <a:latin typeface="Arial Nova" panose="020B0504020202020204" pitchFamily="34" charset="0"/>
              </a:rPr>
              <a:t> and </a:t>
            </a:r>
            <a:r>
              <a:rPr kumimoji="1" lang="en-US" altLang="ko-Kore-KR" sz="1400" dirty="0" err="1">
                <a:latin typeface="Arial Nova" panose="020B0504020202020204" pitchFamily="34" charset="0"/>
              </a:rPr>
              <a:t>bcr_patient_barcode</a:t>
            </a:r>
            <a:r>
              <a:rPr kumimoji="1" lang="en-US" altLang="ko-Kore-KR" sz="1400" dirty="0">
                <a:latin typeface="Arial Nova" panose="020B0504020202020204" pitchFamily="34" charset="0"/>
              </a:rPr>
              <a:t> etc.</a:t>
            </a:r>
          </a:p>
          <a:p>
            <a:pPr marL="0" indent="0">
              <a:buNone/>
            </a:pPr>
            <a:endParaRPr kumimoji="1" lang="en-US" altLang="ko-Kore-KR" sz="2000" dirty="0">
              <a:latin typeface="Arial Nova" panose="020B05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33288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7FD48C-AC40-0297-AE08-2689C105B8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580768"/>
          </a:xfrm>
        </p:spPr>
        <p:txBody>
          <a:bodyPr>
            <a:normAutofit/>
          </a:bodyPr>
          <a:lstStyle/>
          <a:p>
            <a:r>
              <a:rPr kumimoji="1" lang="en-US" altLang="ko-Kore-KR" sz="2000" dirty="0">
                <a:latin typeface="Arial Nova" panose="020B0504020202020204" pitchFamily="34" charset="0"/>
              </a:rPr>
              <a:t>Future plan | Gene essentiality analysis </a:t>
            </a:r>
            <a:endParaRPr kumimoji="1" lang="ko-Kore-KR" altLang="en-US" sz="2000" dirty="0">
              <a:latin typeface="Arial Nova" panose="020B0504020202020204" pitchFamily="34" charset="0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90FB6A-B2EC-55D6-FE50-704D99F37D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92800"/>
            <a:ext cx="10515600" cy="4351338"/>
          </a:xfrm>
        </p:spPr>
        <p:txBody>
          <a:bodyPr>
            <a:normAutofit/>
          </a:bodyPr>
          <a:lstStyle/>
          <a:p>
            <a:r>
              <a:rPr kumimoji="1" lang="en-US" altLang="ko-Kore-KR" dirty="0">
                <a:latin typeface="Arial Nova" panose="020B0504020202020204" pitchFamily="34" charset="0"/>
              </a:rPr>
              <a:t>Hypothesis</a:t>
            </a:r>
          </a:p>
          <a:p>
            <a:pPr marL="0" indent="0">
              <a:buNone/>
            </a:pPr>
            <a:r>
              <a:rPr kumimoji="1" lang="en-US" altLang="ko-Kore-KR" sz="1600" dirty="0">
                <a:latin typeface="Arial Nova" panose="020B0504020202020204" pitchFamily="34" charset="0"/>
                <a:sym typeface="Wingdings" pitchFamily="2" charset="2"/>
              </a:rPr>
              <a:t></a:t>
            </a:r>
            <a:r>
              <a:rPr kumimoji="1" lang="en-US" altLang="ko-Kore-KR" sz="1600" dirty="0">
                <a:latin typeface="Arial Nova" panose="020B0504020202020204" pitchFamily="34" charset="0"/>
              </a:rPr>
              <a:t> </a:t>
            </a:r>
            <a:r>
              <a:rPr kumimoji="1" lang="en-US" altLang="ko-Kore-KR" sz="1600" dirty="0">
                <a:solidFill>
                  <a:srgbClr val="0070C0"/>
                </a:solidFill>
                <a:latin typeface="Arial Nova" panose="020B0504020202020204" pitchFamily="34" charset="0"/>
              </a:rPr>
              <a:t>Genes from SAM pairs would be non-essential genes</a:t>
            </a:r>
          </a:p>
          <a:p>
            <a:pPr marL="0" indent="0">
              <a:buNone/>
            </a:pPr>
            <a:endParaRPr kumimoji="1" lang="ko-Kore-KR" altLang="en-US" sz="2000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8DA103F-F9CA-A5FA-D78D-9B7F2093F4DD}"/>
              </a:ext>
            </a:extLst>
          </p:cNvPr>
          <p:cNvSpPr/>
          <p:nvPr/>
        </p:nvSpPr>
        <p:spPr>
          <a:xfrm>
            <a:off x="0" y="534173"/>
            <a:ext cx="12192000" cy="135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405D7F-F8C5-E062-BB01-AA4E1C841D60}"/>
              </a:ext>
            </a:extLst>
          </p:cNvPr>
          <p:cNvSpPr txBox="1"/>
          <p:nvPr/>
        </p:nvSpPr>
        <p:spPr>
          <a:xfrm>
            <a:off x="0" y="5380671"/>
            <a:ext cx="1219200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0" dirty="0">
                <a:effectLst/>
                <a:latin typeface="Arial Nova" panose="020B0504020202020204" pitchFamily="34" charset="0"/>
              </a:rPr>
              <a:t>1. </a:t>
            </a:r>
            <a:r>
              <a:rPr lang="en-US" altLang="ko-Kore-KR" sz="1200" dirty="0">
                <a:latin typeface="Arial Nova" panose="020B0504020202020204" pitchFamily="34" charset="0"/>
              </a:rPr>
              <a:t>R</a:t>
            </a:r>
            <a:r>
              <a:rPr lang="en-US" altLang="ko-Kore-KR" sz="1200" i="0" dirty="0">
                <a:effectLst/>
                <a:latin typeface="Arial Nova" panose="020B0504020202020204" pitchFamily="34" charset="0"/>
              </a:rPr>
              <a:t>eference a study where </a:t>
            </a:r>
            <a:r>
              <a:rPr lang="en-US" altLang="ko-Kore-KR" sz="1200" i="0" dirty="0">
                <a:solidFill>
                  <a:srgbClr val="0070C0"/>
                </a:solidFill>
                <a:effectLst/>
                <a:latin typeface="Arial Nova" panose="020B0504020202020204" pitchFamily="34" charset="0"/>
              </a:rPr>
              <a:t>genes whose depletion robustly impaired the viability of at least three out of five </a:t>
            </a:r>
            <a:r>
              <a:rPr lang="en-US" altLang="ko-Kore-KR" sz="1200" i="0" dirty="0">
                <a:effectLst/>
                <a:latin typeface="Arial Nova" panose="020B0504020202020204" pitchFamily="34" charset="0"/>
              </a:rPr>
              <a:t>screened cell lines were included, yielding a list of 1,580 genes.</a:t>
            </a:r>
            <a:endParaRPr lang="en-US" altLang="ko-Kore-KR" sz="1200" i="0" dirty="0">
              <a:solidFill>
                <a:srgbClr val="0070C0"/>
              </a:solidFill>
              <a:effectLst/>
              <a:latin typeface="Arial Nova" panose="020B0504020202020204" pitchFamily="34" charset="0"/>
            </a:endParaRPr>
          </a:p>
          <a:p>
            <a:r>
              <a:rPr lang="en-US" altLang="ko-Kore-KR" sz="1200" dirty="0">
                <a:latin typeface="Arial Nova" panose="020B0504020202020204" pitchFamily="34" charset="0"/>
              </a:rPr>
              <a:t>2. Recent advances in </a:t>
            </a:r>
            <a:r>
              <a:rPr lang="en-US" altLang="ko-Kore-KR" sz="1200" dirty="0">
                <a:solidFill>
                  <a:srgbClr val="0070C0"/>
                </a:solidFill>
                <a:latin typeface="Arial Nova" panose="020B0504020202020204" pitchFamily="34" charset="0"/>
              </a:rPr>
              <a:t>dual CRISPR screens using multiplexed sgRNAs</a:t>
            </a:r>
            <a:r>
              <a:rPr lang="en-US" altLang="ko-Kore-KR" sz="1200" dirty="0">
                <a:latin typeface="Arial Nova" panose="020B0504020202020204" pitchFamily="34" charset="0"/>
              </a:rPr>
              <a:t>, which revealed </a:t>
            </a:r>
            <a:r>
              <a:rPr lang="en-US" altLang="ko-Kore-KR" sz="1200" dirty="0">
                <a:solidFill>
                  <a:srgbClr val="0070C0"/>
                </a:solidFill>
                <a:latin typeface="Arial Nova" panose="020B0504020202020204" pitchFamily="34" charset="0"/>
              </a:rPr>
              <a:t>additional pan-essential paralogous gene pairs</a:t>
            </a:r>
            <a:r>
              <a:rPr lang="en-US" altLang="ko-Kore-KR" sz="1200" dirty="0">
                <a:latin typeface="Arial Nova" panose="020B0504020202020204" pitchFamily="34" charset="0"/>
              </a:rPr>
              <a:t>.</a:t>
            </a:r>
          </a:p>
          <a:p>
            <a:r>
              <a:rPr lang="en-US" altLang="ko-Kore-KR" sz="1200" dirty="0">
                <a:latin typeface="Arial Nova" panose="020B0504020202020204" pitchFamily="34" charset="0"/>
              </a:rPr>
              <a:t>3. Compare a </a:t>
            </a:r>
            <a:r>
              <a:rPr lang="en-US" altLang="ko-Kore-KR" sz="1200" dirty="0">
                <a:solidFill>
                  <a:srgbClr val="0070C0"/>
                </a:solidFill>
                <a:latin typeface="Arial Nova" panose="020B0504020202020204" pitchFamily="34" charset="0"/>
              </a:rPr>
              <a:t>list of molecular targets of clinical-stage oncology drug candidates </a:t>
            </a:r>
            <a:r>
              <a:rPr lang="en-US" altLang="ko-Kore-KR" sz="1200" dirty="0">
                <a:latin typeface="Arial Nova" panose="020B0504020202020204" pitchFamily="34" charset="0"/>
              </a:rPr>
              <a:t>with a list </a:t>
            </a:r>
            <a:r>
              <a:rPr lang="en-US" altLang="ko-Kore-KR" sz="1200" dirty="0">
                <a:solidFill>
                  <a:srgbClr val="0070C0"/>
                </a:solidFill>
                <a:latin typeface="Arial Nova" panose="020B0504020202020204" pitchFamily="34" charset="0"/>
              </a:rPr>
              <a:t>of human pan-essential genes identified in at least two published CRISPR single-gene datasets</a:t>
            </a:r>
            <a:r>
              <a:rPr lang="en-US" altLang="ko-Kore-KR" sz="1200" dirty="0">
                <a:latin typeface="Arial Nova" panose="020B0504020202020204" pitchFamily="34" charset="0"/>
              </a:rPr>
              <a:t>. </a:t>
            </a:r>
          </a:p>
          <a:p>
            <a:endParaRPr lang="en-US" altLang="ko-Kore-KR" dirty="0">
              <a:latin typeface="Arial Nova" panose="020B0504020202020204" pitchFamily="34" charset="0"/>
              <a:sym typeface="Wingdings" pitchFamily="2" charset="2"/>
            </a:endParaRPr>
          </a:p>
          <a:p>
            <a:r>
              <a:rPr lang="en-US" altLang="ko-Kore-KR" dirty="0">
                <a:latin typeface="Arial Nova" panose="020B0504020202020204" pitchFamily="34" charset="0"/>
                <a:sym typeface="Wingdings" pitchFamily="2" charset="2"/>
              </a:rPr>
              <a:t>Identified ~20 human pan-essential genes</a:t>
            </a:r>
            <a:endParaRPr lang="ko-Kore-KR" altLang="en-US" dirty="0">
              <a:latin typeface="Arial Nova" panose="020B0504020202020204" pitchFamily="34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3E8EB88-6622-6EED-A195-4687FB120F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8527" y="1895747"/>
            <a:ext cx="6594945" cy="3416658"/>
          </a:xfrm>
          <a:prstGeom prst="rect">
            <a:avLst/>
          </a:prstGeom>
        </p:spPr>
      </p:pic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E20B35C5-4020-4E69-5433-058019AE54C4}"/>
              </a:ext>
            </a:extLst>
          </p:cNvPr>
          <p:cNvCxnSpPr>
            <a:cxnSpLocks/>
          </p:cNvCxnSpPr>
          <p:nvPr/>
        </p:nvCxnSpPr>
        <p:spPr>
          <a:xfrm>
            <a:off x="3440243" y="4429386"/>
            <a:ext cx="5411449" cy="0"/>
          </a:xfrm>
          <a:prstGeom prst="line">
            <a:avLst/>
          </a:prstGeom>
          <a:ln w="12700">
            <a:solidFill>
              <a:srgbClr val="EE7D3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[R] 15">
            <a:extLst>
              <a:ext uri="{FF2B5EF4-FFF2-40B4-BE49-F238E27FC236}">
                <a16:creationId xmlns:a16="http://schemas.microsoft.com/office/drawing/2014/main" id="{03D4B5FC-58BF-0B15-9929-A3448CC6E6B2}"/>
              </a:ext>
            </a:extLst>
          </p:cNvPr>
          <p:cNvCxnSpPr>
            <a:cxnSpLocks/>
          </p:cNvCxnSpPr>
          <p:nvPr/>
        </p:nvCxnSpPr>
        <p:spPr>
          <a:xfrm>
            <a:off x="3390274" y="4559301"/>
            <a:ext cx="1871274" cy="0"/>
          </a:xfrm>
          <a:prstGeom prst="line">
            <a:avLst/>
          </a:prstGeom>
          <a:ln w="12700">
            <a:solidFill>
              <a:srgbClr val="EE7D3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75C09F6E-25EC-743B-B6AB-53298CABE89A}"/>
              </a:ext>
            </a:extLst>
          </p:cNvPr>
          <p:cNvCxnSpPr>
            <a:cxnSpLocks/>
          </p:cNvCxnSpPr>
          <p:nvPr/>
        </p:nvCxnSpPr>
        <p:spPr>
          <a:xfrm>
            <a:off x="5261548" y="4824127"/>
            <a:ext cx="3530183" cy="0"/>
          </a:xfrm>
          <a:prstGeom prst="line">
            <a:avLst/>
          </a:prstGeom>
          <a:ln w="12700">
            <a:solidFill>
              <a:srgbClr val="EE7D3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D1689D6F-FB42-DE1A-0595-DAB4E2741C57}"/>
              </a:ext>
            </a:extLst>
          </p:cNvPr>
          <p:cNvCxnSpPr>
            <a:cxnSpLocks/>
          </p:cNvCxnSpPr>
          <p:nvPr/>
        </p:nvCxnSpPr>
        <p:spPr>
          <a:xfrm>
            <a:off x="3440243" y="4969032"/>
            <a:ext cx="1199213" cy="0"/>
          </a:xfrm>
          <a:prstGeom prst="line">
            <a:avLst/>
          </a:prstGeom>
          <a:ln w="12700">
            <a:solidFill>
              <a:srgbClr val="EE7D3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1FCF7BF5-6865-2AA1-62D3-5082EAC2560C}"/>
              </a:ext>
            </a:extLst>
          </p:cNvPr>
          <p:cNvCxnSpPr>
            <a:cxnSpLocks/>
          </p:cNvCxnSpPr>
          <p:nvPr/>
        </p:nvCxnSpPr>
        <p:spPr>
          <a:xfrm>
            <a:off x="4946754" y="4956333"/>
            <a:ext cx="3844977" cy="0"/>
          </a:xfrm>
          <a:prstGeom prst="line">
            <a:avLst/>
          </a:prstGeom>
          <a:ln w="12700">
            <a:solidFill>
              <a:srgbClr val="EE7D3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[R] 23">
            <a:extLst>
              <a:ext uri="{FF2B5EF4-FFF2-40B4-BE49-F238E27FC236}">
                <a16:creationId xmlns:a16="http://schemas.microsoft.com/office/drawing/2014/main" id="{E29DDE9B-9427-AA52-8688-B92726789D9F}"/>
              </a:ext>
            </a:extLst>
          </p:cNvPr>
          <p:cNvCxnSpPr>
            <a:cxnSpLocks/>
          </p:cNvCxnSpPr>
          <p:nvPr/>
        </p:nvCxnSpPr>
        <p:spPr>
          <a:xfrm>
            <a:off x="3440243" y="5101238"/>
            <a:ext cx="1506511" cy="0"/>
          </a:xfrm>
          <a:prstGeom prst="line">
            <a:avLst/>
          </a:prstGeom>
          <a:ln w="12700">
            <a:solidFill>
              <a:srgbClr val="EE7D3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73610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7FD48C-AC40-0297-AE08-2689C105B8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580768"/>
          </a:xfrm>
        </p:spPr>
        <p:txBody>
          <a:bodyPr>
            <a:normAutofit/>
          </a:bodyPr>
          <a:lstStyle/>
          <a:p>
            <a:r>
              <a:rPr kumimoji="1" lang="en-US" altLang="ko-Kore-KR" sz="2000" dirty="0">
                <a:latin typeface="Arial Nova" panose="020B0504020202020204" pitchFamily="34" charset="0"/>
              </a:rPr>
              <a:t>Future plan | Gene essentiality analysis </a:t>
            </a:r>
            <a:endParaRPr kumimoji="1" lang="ko-Kore-KR" altLang="en-US" sz="2000" dirty="0">
              <a:latin typeface="Arial Nova" panose="020B0504020202020204" pitchFamily="34" charset="0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90FB6A-B2EC-55D6-FE50-704D99F37D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92800"/>
            <a:ext cx="10515600" cy="4351338"/>
          </a:xfrm>
        </p:spPr>
        <p:txBody>
          <a:bodyPr>
            <a:normAutofit/>
          </a:bodyPr>
          <a:lstStyle/>
          <a:p>
            <a:r>
              <a:rPr kumimoji="1" lang="en-US" altLang="ko-Kore-KR" dirty="0">
                <a:latin typeface="Arial Nova" panose="020B0504020202020204" pitchFamily="34" charset="0"/>
              </a:rPr>
              <a:t>Hypothesis</a:t>
            </a:r>
          </a:p>
          <a:p>
            <a:pPr marL="0" indent="0">
              <a:buNone/>
            </a:pPr>
            <a:r>
              <a:rPr kumimoji="1" lang="en-US" altLang="ko-Kore-KR" sz="1600" dirty="0">
                <a:latin typeface="Arial Nova" panose="020B0504020202020204" pitchFamily="34" charset="0"/>
                <a:sym typeface="Wingdings" pitchFamily="2" charset="2"/>
              </a:rPr>
              <a:t></a:t>
            </a:r>
            <a:r>
              <a:rPr kumimoji="1" lang="en-US" altLang="ko-Kore-KR" sz="1600" dirty="0">
                <a:latin typeface="Arial Nova" panose="020B0504020202020204" pitchFamily="34" charset="0"/>
              </a:rPr>
              <a:t> </a:t>
            </a:r>
            <a:r>
              <a:rPr kumimoji="1" lang="en-US" altLang="ko-Kore-KR" sz="1600" dirty="0">
                <a:solidFill>
                  <a:srgbClr val="0070C0"/>
                </a:solidFill>
                <a:latin typeface="Arial Nova" panose="020B0504020202020204" pitchFamily="34" charset="0"/>
              </a:rPr>
              <a:t>Genes from SAM pairs would be non-essential genes</a:t>
            </a:r>
          </a:p>
          <a:p>
            <a:pPr marL="0" indent="0">
              <a:buNone/>
            </a:pPr>
            <a:endParaRPr kumimoji="1" lang="ko-Kore-KR" altLang="en-US" sz="2000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8DA103F-F9CA-A5FA-D78D-9B7F2093F4DD}"/>
              </a:ext>
            </a:extLst>
          </p:cNvPr>
          <p:cNvSpPr/>
          <p:nvPr/>
        </p:nvSpPr>
        <p:spPr>
          <a:xfrm>
            <a:off x="0" y="534173"/>
            <a:ext cx="12192000" cy="135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F29BD77C-7D74-3867-25DA-534CF98295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8235706"/>
              </p:ext>
            </p:extLst>
          </p:nvPr>
        </p:nvGraphicFramePr>
        <p:xfrm>
          <a:off x="1046909" y="1774826"/>
          <a:ext cx="10098181" cy="4351336"/>
        </p:xfrm>
        <a:graphic>
          <a:graphicData uri="http://schemas.openxmlformats.org/drawingml/2006/table">
            <a:tbl>
              <a:tblPr/>
              <a:tblGrid>
                <a:gridCol w="1747128">
                  <a:extLst>
                    <a:ext uri="{9D8B030D-6E8A-4147-A177-3AD203B41FA5}">
                      <a16:colId xmlns:a16="http://schemas.microsoft.com/office/drawing/2014/main" val="4169042345"/>
                    </a:ext>
                  </a:extLst>
                </a:gridCol>
                <a:gridCol w="1626258">
                  <a:extLst>
                    <a:ext uri="{9D8B030D-6E8A-4147-A177-3AD203B41FA5}">
                      <a16:colId xmlns:a16="http://schemas.microsoft.com/office/drawing/2014/main" val="1196949392"/>
                    </a:ext>
                  </a:extLst>
                </a:gridCol>
                <a:gridCol w="6724795">
                  <a:extLst>
                    <a:ext uri="{9D8B030D-6E8A-4147-A177-3AD203B41FA5}">
                      <a16:colId xmlns:a16="http://schemas.microsoft.com/office/drawing/2014/main" val="5750115"/>
                    </a:ext>
                  </a:extLst>
                </a:gridCol>
              </a:tblGrid>
              <a:tr h="19778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i="0" u="none" strike="noStrike">
                          <a:solidFill>
                            <a:srgbClr val="2E2E2E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Pan-essential genes</a:t>
                      </a:r>
                    </a:p>
                  </a:txBody>
                  <a:tcPr marL="8241" marR="8241" marT="824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i="0" u="none" strike="noStrike">
                          <a:solidFill>
                            <a:srgbClr val="2E2E2E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Cell function</a:t>
                      </a:r>
                    </a:p>
                  </a:txBody>
                  <a:tcPr marL="8241" marR="8241" marT="824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i="0" u="none" strike="noStrike">
                          <a:solidFill>
                            <a:srgbClr val="2E2E2E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Representative drug and most recent progress</a:t>
                      </a:r>
                    </a:p>
                  </a:txBody>
                  <a:tcPr marL="8241" marR="8241" marT="824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01313328"/>
                  </a:ext>
                </a:extLst>
              </a:tr>
              <a:tr h="19778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2E2E2E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AURKA</a:t>
                      </a:r>
                    </a:p>
                  </a:txBody>
                  <a:tcPr marL="8241" marR="8241" marT="824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2E2E2E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cell-cycle regulation</a:t>
                      </a:r>
                    </a:p>
                  </a:txBody>
                  <a:tcPr marL="8241" marR="8241" marT="824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2E2E2E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alisertib (failed in a phase 3 trial in PTCL)</a:t>
                      </a:r>
                    </a:p>
                  </a:txBody>
                  <a:tcPr marL="8241" marR="8241" marT="824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58331023"/>
                  </a:ext>
                </a:extLst>
              </a:tr>
              <a:tr h="19778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2E2E2E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AURKB</a:t>
                      </a:r>
                    </a:p>
                  </a:txBody>
                  <a:tcPr marL="8241" marR="8241" marT="82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2E2E2E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cell-cycle regulation</a:t>
                      </a:r>
                    </a:p>
                  </a:txBody>
                  <a:tcPr marL="8241" marR="8241" marT="82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2E2E2E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barasertib (failed in a phase 2 trial in AML)</a:t>
                      </a:r>
                    </a:p>
                  </a:txBody>
                  <a:tcPr marL="8241" marR="8241" marT="82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96109533"/>
                  </a:ext>
                </a:extLst>
              </a:tr>
              <a:tr h="19778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2E2E2E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PLK1</a:t>
                      </a:r>
                    </a:p>
                  </a:txBody>
                  <a:tcPr marL="8241" marR="8241" marT="82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2E2E2E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cell-cycle regulation</a:t>
                      </a:r>
                    </a:p>
                  </a:txBody>
                  <a:tcPr marL="8241" marR="8241" marT="82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2E2E2E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volasertib (failed in a phase 3 trial in AML)</a:t>
                      </a:r>
                    </a:p>
                  </a:txBody>
                  <a:tcPr marL="8241" marR="8241" marT="82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41145942"/>
                  </a:ext>
                </a:extLst>
              </a:tr>
              <a:tr h="19778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2E2E2E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CDC7</a:t>
                      </a:r>
                    </a:p>
                  </a:txBody>
                  <a:tcPr marL="8241" marR="8241" marT="82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2E2E2E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cell-cycle regulation</a:t>
                      </a:r>
                    </a:p>
                  </a:txBody>
                  <a:tcPr marL="8241" marR="8241" marT="82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2E2E2E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TAK-931 (currently in a phase 2 trial in advanced solid tumors)</a:t>
                      </a:r>
                    </a:p>
                  </a:txBody>
                  <a:tcPr marL="8241" marR="8241" marT="82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7619545"/>
                  </a:ext>
                </a:extLst>
              </a:tr>
              <a:tr h="19778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2E2E2E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CDK4/6</a:t>
                      </a:r>
                    </a:p>
                  </a:txBody>
                  <a:tcPr marL="8241" marR="8241" marT="82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2E2E2E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cell-cycle regulation</a:t>
                      </a:r>
                    </a:p>
                  </a:txBody>
                  <a:tcPr marL="8241" marR="8241" marT="82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 err="1">
                          <a:solidFill>
                            <a:srgbClr val="2E2E2E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palbociclib</a:t>
                      </a:r>
                      <a:r>
                        <a:rPr lang="en-US" sz="1200" b="0" i="0" u="none" strike="noStrike" dirty="0">
                          <a:solidFill>
                            <a:srgbClr val="2E2E2E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 (approved in combination with </a:t>
                      </a:r>
                      <a:r>
                        <a:rPr lang="en-US" sz="1200" b="0" i="0" u="none" strike="noStrike" dirty="0" err="1">
                          <a:solidFill>
                            <a:srgbClr val="2E2E2E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fulvestrant</a:t>
                      </a:r>
                      <a:r>
                        <a:rPr lang="en-US" sz="1200" b="0" i="0" u="none" strike="noStrike" dirty="0">
                          <a:solidFill>
                            <a:srgbClr val="2E2E2E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 for treating HR + HER- breast cancer)</a:t>
                      </a:r>
                    </a:p>
                  </a:txBody>
                  <a:tcPr marL="8241" marR="8241" marT="82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26759001"/>
                  </a:ext>
                </a:extLst>
              </a:tr>
              <a:tr h="19778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2E2E2E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CDK1</a:t>
                      </a:r>
                    </a:p>
                  </a:txBody>
                  <a:tcPr marL="8241" marR="8241" marT="82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2E2E2E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cell-cycle regulation</a:t>
                      </a:r>
                    </a:p>
                  </a:txBody>
                  <a:tcPr marL="8241" marR="8241" marT="82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2E2E2E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dinaciclib (failed in a phase 3 trial in CLL)</a:t>
                      </a:r>
                    </a:p>
                  </a:txBody>
                  <a:tcPr marL="8241" marR="8241" marT="82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99287628"/>
                  </a:ext>
                </a:extLst>
              </a:tr>
              <a:tr h="19778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2E2E2E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CDK9</a:t>
                      </a:r>
                    </a:p>
                  </a:txBody>
                  <a:tcPr marL="8241" marR="8241" marT="82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2E2E2E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cell-cycle regulation</a:t>
                      </a:r>
                    </a:p>
                  </a:txBody>
                  <a:tcPr marL="8241" marR="8241" marT="82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2E2E2E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dinaciclib (failed in a phase 3 trial in CLL)</a:t>
                      </a:r>
                    </a:p>
                  </a:txBody>
                  <a:tcPr marL="8241" marR="8241" marT="82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95642515"/>
                  </a:ext>
                </a:extLst>
              </a:tr>
              <a:tr h="19778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2E2E2E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BRD4</a:t>
                      </a:r>
                    </a:p>
                  </a:txBody>
                  <a:tcPr marL="8241" marR="8241" marT="82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2E2E2E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epigenetic regulation</a:t>
                      </a:r>
                    </a:p>
                  </a:txBody>
                  <a:tcPr marL="8241" marR="8241" marT="82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2E2E2E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CPI-0610 (currently in a phase 3 trial in myelofibrosis)</a:t>
                      </a:r>
                    </a:p>
                  </a:txBody>
                  <a:tcPr marL="8241" marR="8241" marT="82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0075867"/>
                  </a:ext>
                </a:extLst>
              </a:tr>
              <a:tr h="19778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2E2E2E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HDAC3</a:t>
                      </a:r>
                    </a:p>
                  </a:txBody>
                  <a:tcPr marL="8241" marR="8241" marT="82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2E2E2E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epigenetic regulation</a:t>
                      </a:r>
                    </a:p>
                  </a:txBody>
                  <a:tcPr marL="8241" marR="8241" marT="82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2E2E2E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vorinostat (approved for CTCL, failed in 100 + clinical trials for various oncology indications)</a:t>
                      </a:r>
                    </a:p>
                  </a:txBody>
                  <a:tcPr marL="8241" marR="8241" marT="82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3325600"/>
                  </a:ext>
                </a:extLst>
              </a:tr>
              <a:tr h="19778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2E2E2E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DNMT1</a:t>
                      </a:r>
                    </a:p>
                  </a:txBody>
                  <a:tcPr marL="8241" marR="8241" marT="82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2E2E2E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epigenetic regulation</a:t>
                      </a:r>
                    </a:p>
                  </a:txBody>
                  <a:tcPr marL="8241" marR="8241" marT="82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2E2E2E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azacitidine (approved for treating MDS)</a:t>
                      </a:r>
                    </a:p>
                  </a:txBody>
                  <a:tcPr marL="8241" marR="8241" marT="82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2661061"/>
                  </a:ext>
                </a:extLst>
              </a:tr>
              <a:tr h="19778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2E2E2E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PRMT5</a:t>
                      </a:r>
                    </a:p>
                  </a:txBody>
                  <a:tcPr marL="8241" marR="8241" marT="82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2E2E2E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epigenetic regulation</a:t>
                      </a:r>
                    </a:p>
                  </a:txBody>
                  <a:tcPr marL="8241" marR="8241" marT="82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2E2E2E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GSK-3326595 (currently in phase 2 trials for various oncology indications)</a:t>
                      </a:r>
                    </a:p>
                  </a:txBody>
                  <a:tcPr marL="8241" marR="8241" marT="82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7492767"/>
                  </a:ext>
                </a:extLst>
              </a:tr>
              <a:tr h="19778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2E2E2E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SF3B1</a:t>
                      </a:r>
                    </a:p>
                  </a:txBody>
                  <a:tcPr marL="8241" marR="8241" marT="82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2E2E2E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splicing regulation</a:t>
                      </a:r>
                    </a:p>
                  </a:txBody>
                  <a:tcPr marL="8241" marR="8241" marT="82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2E2E2E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H-3B8800 (currently in phase 2 trial in MDS)</a:t>
                      </a:r>
                    </a:p>
                  </a:txBody>
                  <a:tcPr marL="8241" marR="8241" marT="82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5483296"/>
                  </a:ext>
                </a:extLst>
              </a:tr>
              <a:tr h="19778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2E2E2E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NEDD8</a:t>
                      </a:r>
                    </a:p>
                  </a:txBody>
                  <a:tcPr marL="8241" marR="8241" marT="82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2E2E2E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protein homeostasis</a:t>
                      </a:r>
                    </a:p>
                  </a:txBody>
                  <a:tcPr marL="8241" marR="8241" marT="82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2E2E2E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MLN4924 (currently in a phase 3 trial in AML and MDS)</a:t>
                      </a:r>
                    </a:p>
                  </a:txBody>
                  <a:tcPr marL="8241" marR="8241" marT="82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90243844"/>
                  </a:ext>
                </a:extLst>
              </a:tr>
              <a:tr h="19778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2E2E2E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20S proteasome subunits</a:t>
                      </a:r>
                    </a:p>
                  </a:txBody>
                  <a:tcPr marL="8241" marR="8241" marT="82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2E2E2E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protein homeostasis</a:t>
                      </a:r>
                    </a:p>
                  </a:txBody>
                  <a:tcPr marL="8241" marR="8241" marT="82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2E2E2E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bortezomib (approved for treating multiple myeloma and MCL)</a:t>
                      </a:r>
                    </a:p>
                  </a:txBody>
                  <a:tcPr marL="8241" marR="8241" marT="82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20816111"/>
                  </a:ext>
                </a:extLst>
              </a:tr>
              <a:tr h="19778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2E2E2E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ATM</a:t>
                      </a:r>
                    </a:p>
                  </a:txBody>
                  <a:tcPr marL="8241" marR="8241" marT="82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2E2E2E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DNA-damage response</a:t>
                      </a:r>
                    </a:p>
                  </a:txBody>
                  <a:tcPr marL="8241" marR="8241" marT="82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2E2E2E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AZD0156 (currently in a phase 1 clinical trial in solid tumors)</a:t>
                      </a:r>
                    </a:p>
                  </a:txBody>
                  <a:tcPr marL="8241" marR="8241" marT="82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3570095"/>
                  </a:ext>
                </a:extLst>
              </a:tr>
              <a:tr h="19778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2E2E2E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ATR</a:t>
                      </a:r>
                    </a:p>
                  </a:txBody>
                  <a:tcPr marL="8241" marR="8241" marT="82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2E2E2E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DNA-damage response</a:t>
                      </a:r>
                    </a:p>
                  </a:txBody>
                  <a:tcPr marL="8241" marR="8241" marT="82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2E2E2E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VX-970 (currently in phase 2 trials in multiple solid tumors)</a:t>
                      </a:r>
                    </a:p>
                  </a:txBody>
                  <a:tcPr marL="8241" marR="8241" marT="82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82571042"/>
                  </a:ext>
                </a:extLst>
              </a:tr>
              <a:tr h="19778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2E2E2E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WEE1</a:t>
                      </a:r>
                    </a:p>
                  </a:txBody>
                  <a:tcPr marL="8241" marR="8241" marT="82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2E2E2E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DNA-damage response</a:t>
                      </a:r>
                    </a:p>
                  </a:txBody>
                  <a:tcPr marL="8241" marR="8241" marT="82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2E2E2E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AZD1775 (multiple phase 2 trials were terminated because of safety concerns)</a:t>
                      </a:r>
                    </a:p>
                  </a:txBody>
                  <a:tcPr marL="8241" marR="8241" marT="82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71063133"/>
                  </a:ext>
                </a:extLst>
              </a:tr>
              <a:tr h="19778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2E2E2E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CHK1</a:t>
                      </a:r>
                    </a:p>
                  </a:txBody>
                  <a:tcPr marL="8241" marR="8241" marT="82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2E2E2E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DNA-damage response</a:t>
                      </a:r>
                    </a:p>
                  </a:txBody>
                  <a:tcPr marL="8241" marR="8241" marT="82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2E2E2E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MK8776 (failed in a phase 2 trial in AML)</a:t>
                      </a:r>
                    </a:p>
                  </a:txBody>
                  <a:tcPr marL="8241" marR="8241" marT="82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3028281"/>
                  </a:ext>
                </a:extLst>
              </a:tr>
              <a:tr h="19778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2E2E2E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KIF11</a:t>
                      </a:r>
                    </a:p>
                  </a:txBody>
                  <a:tcPr marL="8241" marR="8241" marT="82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2E2E2E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microtubule stability</a:t>
                      </a:r>
                    </a:p>
                  </a:txBody>
                  <a:tcPr marL="8241" marR="8241" marT="82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2E2E2E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ARRY-520 (development halted after a phase 2 trial in multiple myeloma)</a:t>
                      </a:r>
                    </a:p>
                  </a:txBody>
                  <a:tcPr marL="8241" marR="8241" marT="82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2638595"/>
                  </a:ext>
                </a:extLst>
              </a:tr>
              <a:tr h="19778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2E2E2E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MEK1/2</a:t>
                      </a:r>
                    </a:p>
                  </a:txBody>
                  <a:tcPr marL="8241" marR="8241" marT="82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2E2E2E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proliferation</a:t>
                      </a:r>
                    </a:p>
                  </a:txBody>
                  <a:tcPr marL="8241" marR="8241" marT="82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2E2E2E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trametinib (approved for treating BRAF-mutant advanced melanoma)</a:t>
                      </a:r>
                    </a:p>
                  </a:txBody>
                  <a:tcPr marL="8241" marR="8241" marT="82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26161703"/>
                  </a:ext>
                </a:extLst>
              </a:tr>
              <a:tr h="19778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2E2E2E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XPO1</a:t>
                      </a:r>
                    </a:p>
                  </a:txBody>
                  <a:tcPr marL="8241" marR="8241" marT="82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2E2E2E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nuclear export</a:t>
                      </a:r>
                    </a:p>
                  </a:txBody>
                  <a:tcPr marL="8241" marR="8241" marT="82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 err="1">
                          <a:solidFill>
                            <a:srgbClr val="2E2E2E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selinexor</a:t>
                      </a:r>
                      <a:r>
                        <a:rPr lang="en-US" sz="1200" b="0" i="0" u="none" strike="noStrike" dirty="0">
                          <a:solidFill>
                            <a:srgbClr val="2E2E2E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 (approved for treating advanced diffuse large B cell lymphoma, and multiple myeloma)</a:t>
                      </a:r>
                    </a:p>
                  </a:txBody>
                  <a:tcPr marL="8241" marR="8241" marT="82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205914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888607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7FD48C-AC40-0297-AE08-2689C105B8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580768"/>
          </a:xfrm>
        </p:spPr>
        <p:txBody>
          <a:bodyPr>
            <a:normAutofit/>
          </a:bodyPr>
          <a:lstStyle/>
          <a:p>
            <a:r>
              <a:rPr kumimoji="1" lang="en-US" altLang="ko-Kore-KR" sz="2000" dirty="0">
                <a:latin typeface="Arial Nova" panose="020B0504020202020204" pitchFamily="34" charset="0"/>
              </a:rPr>
              <a:t>Future plan | Gene essentiality analysis </a:t>
            </a:r>
            <a:endParaRPr kumimoji="1" lang="ko-Kore-KR" altLang="en-US" sz="2000" dirty="0">
              <a:latin typeface="Arial Nova" panose="020B0504020202020204" pitchFamily="34" charset="0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90FB6A-B2EC-55D6-FE50-704D99F37D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92800"/>
            <a:ext cx="10515600" cy="4351338"/>
          </a:xfrm>
        </p:spPr>
        <p:txBody>
          <a:bodyPr>
            <a:normAutofit/>
          </a:bodyPr>
          <a:lstStyle/>
          <a:p>
            <a:r>
              <a:rPr kumimoji="1" lang="en-US" altLang="ko-Kore-KR" dirty="0">
                <a:latin typeface="Arial Nova" panose="020B0504020202020204" pitchFamily="34" charset="0"/>
              </a:rPr>
              <a:t>Hypothesis</a:t>
            </a:r>
          </a:p>
          <a:p>
            <a:pPr marL="0" indent="0">
              <a:buNone/>
            </a:pPr>
            <a:r>
              <a:rPr kumimoji="1" lang="en-US" altLang="ko-Kore-KR" sz="1600" dirty="0">
                <a:latin typeface="Arial Nova" panose="020B0504020202020204" pitchFamily="34" charset="0"/>
                <a:sym typeface="Wingdings" pitchFamily="2" charset="2"/>
              </a:rPr>
              <a:t></a:t>
            </a:r>
            <a:r>
              <a:rPr kumimoji="1" lang="en-US" altLang="ko-Kore-KR" sz="1600" dirty="0">
                <a:latin typeface="Arial Nova" panose="020B0504020202020204" pitchFamily="34" charset="0"/>
              </a:rPr>
              <a:t> </a:t>
            </a:r>
            <a:r>
              <a:rPr kumimoji="1" lang="en-US" altLang="ko-Kore-KR" sz="1600" dirty="0">
                <a:solidFill>
                  <a:srgbClr val="0070C0"/>
                </a:solidFill>
                <a:latin typeface="Arial Nova" panose="020B0504020202020204" pitchFamily="34" charset="0"/>
              </a:rPr>
              <a:t>Genes from SAM pairs would interact with essential gene from PPI network</a:t>
            </a:r>
          </a:p>
          <a:p>
            <a:pPr marL="0" indent="0">
              <a:buNone/>
            </a:pPr>
            <a:endParaRPr kumimoji="1" lang="ko-Kore-KR" altLang="en-US" sz="2000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8DA103F-F9CA-A5FA-D78D-9B7F2093F4DD}"/>
              </a:ext>
            </a:extLst>
          </p:cNvPr>
          <p:cNvSpPr/>
          <p:nvPr/>
        </p:nvSpPr>
        <p:spPr>
          <a:xfrm>
            <a:off x="0" y="534173"/>
            <a:ext cx="12192000" cy="135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F35A935-5E11-950A-1833-CC5393C41E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81479"/>
            <a:ext cx="5929489" cy="114438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88AFE23-BD51-4DA6-62C6-FAEA518E0A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3725" y="1981479"/>
            <a:ext cx="4634320" cy="465638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5308F0B-4FCA-7F0C-2242-CC9085CAB3F5}"/>
              </a:ext>
            </a:extLst>
          </p:cNvPr>
          <p:cNvSpPr txBox="1"/>
          <p:nvPr/>
        </p:nvSpPr>
        <p:spPr>
          <a:xfrm>
            <a:off x="256592" y="3429000"/>
            <a:ext cx="6511097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ore-KR" sz="1600" dirty="0">
                <a:latin typeface="Arial Nova" panose="020B0504020202020204" pitchFamily="34" charset="0"/>
              </a:rPr>
              <a:t>T</a:t>
            </a:r>
            <a:r>
              <a:rPr lang="ko-Kore-KR" altLang="en-US" sz="1600" dirty="0">
                <a:latin typeface="Arial Nova" panose="020B0504020202020204" pitchFamily="34" charset="0"/>
              </a:rPr>
              <a:t>hat </a:t>
            </a:r>
            <a:r>
              <a:rPr lang="ko-Kore-KR" altLang="en-US" sz="1600" dirty="0">
                <a:solidFill>
                  <a:srgbClr val="0070C0"/>
                </a:solidFill>
                <a:latin typeface="Arial Nova" panose="020B0504020202020204" pitchFamily="34" charset="0"/>
              </a:rPr>
              <a:t>paralog pairs </a:t>
            </a:r>
            <a:r>
              <a:rPr lang="ko-Kore-KR" altLang="en-US" sz="1600" dirty="0">
                <a:latin typeface="Arial Nova" panose="020B0504020202020204" pitchFamily="34" charset="0"/>
              </a:rPr>
              <a:t>that function in largely essential protein complexes (i.e., complexes with subunits that are frequently essential across the DepMap cell lines) or that </a:t>
            </a:r>
            <a:r>
              <a:rPr lang="ko-Kore-KR" altLang="en-US" sz="1600" dirty="0">
                <a:solidFill>
                  <a:srgbClr val="0070C0"/>
                </a:solidFill>
                <a:latin typeface="Arial Nova" panose="020B0504020202020204" pitchFamily="34" charset="0"/>
              </a:rPr>
              <a:t>have protein-protein interactions with essential genes are more likely to be SL</a:t>
            </a:r>
            <a:r>
              <a:rPr lang="en-US" altLang="ko-Kore-KR" sz="1600" dirty="0">
                <a:solidFill>
                  <a:srgbClr val="0070C0"/>
                </a:solidFill>
                <a:latin typeface="Arial Nova" panose="020B0504020202020204" pitchFamily="34" charset="0"/>
              </a:rPr>
              <a:t>.</a:t>
            </a:r>
          </a:p>
          <a:p>
            <a:r>
              <a:rPr lang="en-US" altLang="ko-Kore-KR" sz="1200" dirty="0">
                <a:latin typeface="Arial Nova" panose="020B0504020202020204" pitchFamily="34" charset="0"/>
                <a:sym typeface="Wingdings" pitchFamily="2" charset="2"/>
              </a:rPr>
              <a:t> STRING (All or Physical links)</a:t>
            </a:r>
          </a:p>
          <a:p>
            <a:r>
              <a:rPr lang="en-US" altLang="ko-Kore-KR" sz="1200" dirty="0">
                <a:latin typeface="Arial Nova" panose="020B0504020202020204" pitchFamily="34" charset="0"/>
                <a:sym typeface="Wingdings" pitchFamily="2" charset="2"/>
              </a:rPr>
              <a:t> BIOGRID</a:t>
            </a:r>
            <a:endParaRPr lang="ko-Kore-KR" altLang="en-US" sz="1200" dirty="0">
              <a:latin typeface="Arial Nova" panose="020B05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29630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7FD48C-AC40-0297-AE08-2689C105B8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580768"/>
          </a:xfrm>
        </p:spPr>
        <p:txBody>
          <a:bodyPr>
            <a:normAutofit/>
          </a:bodyPr>
          <a:lstStyle/>
          <a:p>
            <a:r>
              <a:rPr kumimoji="1" lang="en-US" altLang="ko-Kore-KR" sz="2000" dirty="0">
                <a:latin typeface="Arial Nova" panose="020B0504020202020204" pitchFamily="34" charset="0"/>
              </a:rPr>
              <a:t>Future plan | Phylogenetic analysis</a:t>
            </a:r>
            <a:endParaRPr kumimoji="1" lang="ko-Kore-KR" altLang="en-US" sz="2000" dirty="0">
              <a:latin typeface="Arial Nova" panose="020B0504020202020204" pitchFamily="34" charset="0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90FB6A-B2EC-55D6-FE50-704D99F37D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92800"/>
            <a:ext cx="10515600" cy="4351338"/>
          </a:xfrm>
        </p:spPr>
        <p:txBody>
          <a:bodyPr>
            <a:normAutofit/>
          </a:bodyPr>
          <a:lstStyle/>
          <a:p>
            <a:r>
              <a:rPr kumimoji="1" lang="en-US" altLang="ko-Kore-KR" dirty="0">
                <a:latin typeface="Arial Nova" panose="020B0504020202020204" pitchFamily="34" charset="0"/>
              </a:rPr>
              <a:t>Hypothesis</a:t>
            </a:r>
          </a:p>
          <a:p>
            <a:pPr marL="0" indent="0">
              <a:buNone/>
            </a:pPr>
            <a:r>
              <a:rPr lang="en-US" altLang="ko-Kore-KR" sz="1400" dirty="0">
                <a:latin typeface="Arial Nova" panose="020B0504020202020204" pitchFamily="34" charset="0"/>
                <a:sym typeface="Wingdings" pitchFamily="2" charset="2"/>
              </a:rPr>
              <a:t></a:t>
            </a:r>
            <a:r>
              <a:rPr kumimoji="1" lang="en-US" altLang="ko-Kore-KR" sz="1400" dirty="0">
                <a:latin typeface="Arial Nova" panose="020B0504020202020204" pitchFamily="34" charset="0"/>
              </a:rPr>
              <a:t> </a:t>
            </a:r>
            <a:r>
              <a:rPr kumimoji="1" lang="en-US" altLang="ko-Kore-KR" sz="1400" dirty="0">
                <a:solidFill>
                  <a:srgbClr val="0070C0"/>
                </a:solidFill>
                <a:latin typeface="Arial Nova" panose="020B0504020202020204" pitchFamily="34" charset="0"/>
              </a:rPr>
              <a:t>Two genes from SAM pairs would be phylogenetic similar each other.</a:t>
            </a:r>
          </a:p>
          <a:p>
            <a:pPr marL="0" indent="0">
              <a:buNone/>
            </a:pPr>
            <a:r>
              <a:rPr lang="en-US" altLang="ko-Kore-KR" sz="1400" dirty="0">
                <a:latin typeface="Arial Nova" panose="020B0504020202020204" pitchFamily="34" charset="0"/>
                <a:sym typeface="Wingdings" pitchFamily="2" charset="2"/>
              </a:rPr>
              <a:t></a:t>
            </a:r>
            <a:r>
              <a:rPr kumimoji="1" lang="en-US" altLang="ko-Kore-KR" sz="1400" dirty="0">
                <a:solidFill>
                  <a:srgbClr val="0070C0"/>
                </a:solidFill>
                <a:latin typeface="Arial Nova" panose="020B0504020202020204" pitchFamily="34" charset="0"/>
              </a:rPr>
              <a:t> </a:t>
            </a:r>
            <a:r>
              <a:rPr kumimoji="1" lang="en-US" altLang="ko-Kore-KR" sz="1400" dirty="0">
                <a:latin typeface="Arial Nova" panose="020B0504020202020204" pitchFamily="34" charset="0"/>
              </a:rPr>
              <a:t>Based on observation that </a:t>
            </a:r>
            <a:r>
              <a:rPr kumimoji="1" lang="en-US" altLang="ko-Kore-KR" sz="1400" dirty="0">
                <a:solidFill>
                  <a:srgbClr val="0070C0"/>
                </a:solidFill>
                <a:latin typeface="Arial Nova" panose="020B0504020202020204" pitchFamily="34" charset="0"/>
              </a:rPr>
              <a:t>functionally interacting genes tend to co-evolve</a:t>
            </a:r>
          </a:p>
          <a:p>
            <a:pPr marL="0" indent="0">
              <a:buNone/>
            </a:pPr>
            <a:r>
              <a:rPr lang="en-US" altLang="ko-Kore-KR" sz="1400" dirty="0">
                <a:latin typeface="Arial Nova" panose="020B0504020202020204" pitchFamily="34" charset="0"/>
                <a:sym typeface="Wingdings" pitchFamily="2" charset="2"/>
              </a:rPr>
              <a:t></a:t>
            </a:r>
            <a:r>
              <a:rPr kumimoji="1" lang="en-US" altLang="ko-Kore-KR" sz="1400" dirty="0">
                <a:latin typeface="Arial Nova" panose="020B0504020202020204" pitchFamily="34" charset="0"/>
              </a:rPr>
              <a:t> </a:t>
            </a:r>
            <a:r>
              <a:rPr kumimoji="1" lang="en-US" altLang="ko-Kore-KR" sz="1400" dirty="0">
                <a:solidFill>
                  <a:srgbClr val="0070C0"/>
                </a:solidFill>
                <a:latin typeface="Arial Nova" panose="020B0504020202020204" pitchFamily="34" charset="0"/>
              </a:rPr>
              <a:t>Calculate phylogenetic similarity to prioritize SL paired genes </a:t>
            </a:r>
            <a:r>
              <a:rPr kumimoji="1" lang="en-US" altLang="ko-Kore-KR" sz="1400" dirty="0">
                <a:latin typeface="Arial Nova" panose="020B0504020202020204" pitchFamily="34" charset="0"/>
              </a:rPr>
              <a:t>from several academic researches</a:t>
            </a:r>
          </a:p>
          <a:p>
            <a:pPr marL="0" indent="0">
              <a:buNone/>
            </a:pPr>
            <a:r>
              <a:rPr lang="en-US" altLang="ko-Kore-KR" sz="1400" dirty="0">
                <a:latin typeface="Arial Nova" panose="020B0504020202020204" pitchFamily="34" charset="0"/>
                <a:sym typeface="Wingdings" pitchFamily="2" charset="2"/>
              </a:rPr>
              <a:t></a:t>
            </a:r>
            <a:r>
              <a:rPr kumimoji="1" lang="en-US" altLang="ko-Kore-KR" sz="1400" dirty="0">
                <a:latin typeface="Arial Nova" panose="020B0504020202020204" pitchFamily="34" charset="0"/>
              </a:rPr>
              <a:t> </a:t>
            </a:r>
            <a:r>
              <a:rPr kumimoji="1" lang="en-US" altLang="ko-Kore-KR" sz="1400" dirty="0">
                <a:solidFill>
                  <a:srgbClr val="0070C0"/>
                </a:solidFill>
                <a:latin typeface="Arial Nova" panose="020B0504020202020204" pitchFamily="34" charset="0"/>
              </a:rPr>
              <a:t>19,017 genes </a:t>
            </a:r>
            <a:r>
              <a:rPr kumimoji="1" lang="en-US" altLang="ko-Kore-KR" sz="1400" dirty="0">
                <a:latin typeface="Arial Nova" panose="020B0504020202020204" pitchFamily="34" charset="0"/>
              </a:rPr>
              <a:t>and </a:t>
            </a:r>
            <a:r>
              <a:rPr kumimoji="1" lang="en-US" altLang="ko-Kore-KR" sz="1400" dirty="0">
                <a:solidFill>
                  <a:srgbClr val="0070C0"/>
                </a:solidFill>
                <a:latin typeface="Arial Nova" panose="020B0504020202020204" pitchFamily="34" charset="0"/>
              </a:rPr>
              <a:t>86 species </a:t>
            </a:r>
            <a:r>
              <a:rPr kumimoji="1" lang="en-US" altLang="ko-Kore-KR" sz="1400" dirty="0">
                <a:latin typeface="Arial Nova" panose="020B0504020202020204" pitchFamily="34" charset="0"/>
              </a:rPr>
              <a:t>:</a:t>
            </a:r>
            <a:r>
              <a:rPr kumimoji="1" lang="en-US" altLang="ko-Kore-KR" sz="1400" dirty="0">
                <a:solidFill>
                  <a:srgbClr val="0070C0"/>
                </a:solidFill>
                <a:latin typeface="Arial Nova" panose="020B0504020202020204" pitchFamily="34" charset="0"/>
              </a:rPr>
              <a:t> 180,831,636 phylogenetic distances</a:t>
            </a:r>
          </a:p>
          <a:p>
            <a:pPr marL="0" indent="0">
              <a:buNone/>
            </a:pPr>
            <a:endParaRPr kumimoji="1" lang="ko-Kore-KR" altLang="en-US" sz="2000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8DA103F-F9CA-A5FA-D78D-9B7F2093F4DD}"/>
              </a:ext>
            </a:extLst>
          </p:cNvPr>
          <p:cNvSpPr/>
          <p:nvPr/>
        </p:nvSpPr>
        <p:spPr>
          <a:xfrm>
            <a:off x="0" y="534173"/>
            <a:ext cx="12192000" cy="135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A10963E-6941-1377-5FC0-3E194EE9C4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6247" y="3327855"/>
            <a:ext cx="1847850" cy="33147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6C14B1D-8A1B-33E4-FAF8-58F8B73860BE}"/>
              </a:ext>
            </a:extLst>
          </p:cNvPr>
          <p:cNvSpPr txBox="1"/>
          <p:nvPr/>
        </p:nvSpPr>
        <p:spPr>
          <a:xfrm>
            <a:off x="1296608" y="6642555"/>
            <a:ext cx="16071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800" i="1" dirty="0">
                <a:latin typeface="Arial Nova" panose="020B0504020202020204" pitchFamily="34" charset="0"/>
              </a:rPr>
              <a:t> - </a:t>
            </a:r>
            <a:r>
              <a:rPr kumimoji="1" lang="en-US" altLang="ko-Kore-KR" sz="800" i="1" dirty="0" err="1">
                <a:latin typeface="Arial Nova" panose="020B0504020202020204" pitchFamily="34" charset="0"/>
              </a:rPr>
              <a:t>Lenand</a:t>
            </a:r>
            <a:r>
              <a:rPr kumimoji="1" lang="en-US" altLang="ko-Kore-KR" sz="800" i="1" dirty="0">
                <a:latin typeface="Arial Nova" panose="020B0504020202020204" pitchFamily="34" charset="0"/>
              </a:rPr>
              <a:t> et al, Science, 1997</a:t>
            </a:r>
            <a:endParaRPr kumimoji="1" lang="ko-Kore-KR" altLang="en-US" sz="800" i="1" dirty="0">
              <a:latin typeface="Arial Nova" panose="020B0504020202020204" pitchFamily="34" charset="0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9E4897F-02F8-8946-513C-1096A0C92C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0623" y="3298248"/>
            <a:ext cx="4613538" cy="33147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5CC84BF-B4BE-C89C-10B8-5B0D26E7EA6F}"/>
              </a:ext>
            </a:extLst>
          </p:cNvPr>
          <p:cNvSpPr txBox="1"/>
          <p:nvPr/>
        </p:nvSpPr>
        <p:spPr>
          <a:xfrm>
            <a:off x="8481304" y="6612949"/>
            <a:ext cx="1372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800" i="1" dirty="0">
                <a:latin typeface="Arial Nova" panose="020B0504020202020204" pitchFamily="34" charset="0"/>
              </a:rPr>
              <a:t> - Scott et al, PNAS, 2008</a:t>
            </a:r>
            <a:endParaRPr kumimoji="1" lang="ko-Kore-KR" altLang="en-US" sz="800" i="1" dirty="0">
              <a:latin typeface="Arial Nova" panose="020B0504020202020204" pitchFamily="34" charset="0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58F24560-406A-BA68-DA3B-AC2418C864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8763" y="3329261"/>
            <a:ext cx="1410737" cy="331329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6614916-373F-4128-8ADB-D3AB459DC5B5}"/>
              </a:ext>
            </a:extLst>
          </p:cNvPr>
          <p:cNvSpPr txBox="1"/>
          <p:nvPr/>
        </p:nvSpPr>
        <p:spPr>
          <a:xfrm>
            <a:off x="4078606" y="6643095"/>
            <a:ext cx="205104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800" i="1" dirty="0">
                <a:latin typeface="Arial Nova" panose="020B0504020202020204" pitchFamily="34" charset="0"/>
              </a:rPr>
              <a:t> - </a:t>
            </a:r>
            <a:r>
              <a:rPr kumimoji="1" lang="en-US" altLang="ko-Kore-KR" sz="800" i="1" dirty="0" err="1">
                <a:latin typeface="Arial Nova" panose="020B0504020202020204" pitchFamily="34" charset="0"/>
              </a:rPr>
              <a:t>Raamash</a:t>
            </a:r>
            <a:r>
              <a:rPr kumimoji="1" lang="en-US" altLang="ko-Kore-KR" sz="800" i="1" dirty="0">
                <a:latin typeface="Arial Nova" panose="020B0504020202020204" pitchFamily="34" charset="0"/>
              </a:rPr>
              <a:t> et al, Cancer research, 2008</a:t>
            </a:r>
            <a:endParaRPr kumimoji="1" lang="ko-Kore-KR" altLang="en-US" sz="800" i="1" dirty="0">
              <a:latin typeface="Arial Nova" panose="020B05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86661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23CF36AB-AB02-762B-ED78-8CDA292B3D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altLang="ko-Kore-KR" dirty="0">
                <a:latin typeface="Arial Nova" panose="020B0504020202020204" pitchFamily="34" charset="0"/>
              </a:rPr>
              <a:t>Thank you</a:t>
            </a:r>
            <a:endParaRPr lang="ko-Kore-KR" altLang="en-US" dirty="0">
              <a:latin typeface="Arial Nova" panose="020B05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01832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522A53A5-4350-D091-7FC1-807E75ABFCD4}"/>
              </a:ext>
            </a:extLst>
          </p:cNvPr>
          <p:cNvGrpSpPr/>
          <p:nvPr/>
        </p:nvGrpSpPr>
        <p:grpSpPr>
          <a:xfrm>
            <a:off x="612000" y="2628000"/>
            <a:ext cx="1625255" cy="1625255"/>
            <a:chOff x="617373" y="2616372"/>
            <a:chExt cx="1625255" cy="1625255"/>
          </a:xfrm>
        </p:grpSpPr>
        <p:pic>
          <p:nvPicPr>
            <p:cNvPr id="6" name="그래픽 5" descr="용지 단색으로 채워진">
              <a:extLst>
                <a:ext uri="{FF2B5EF4-FFF2-40B4-BE49-F238E27FC236}">
                  <a16:creationId xmlns:a16="http://schemas.microsoft.com/office/drawing/2014/main" id="{F4E4F4A8-50AE-153B-AA10-A4FD2DFE26B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17373" y="2616372"/>
              <a:ext cx="1625255" cy="1625255"/>
            </a:xfrm>
            <a:prstGeom prst="rect">
              <a:avLst/>
            </a:prstGeom>
          </p:spPr>
        </p:pic>
        <p:pic>
          <p:nvPicPr>
            <p:cNvPr id="7" name="내용 개체 틀 5" descr="DNA 단색으로 채워진">
              <a:extLst>
                <a:ext uri="{FF2B5EF4-FFF2-40B4-BE49-F238E27FC236}">
                  <a16:creationId xmlns:a16="http://schemas.microsoft.com/office/drawing/2014/main" id="{384F9234-E901-66A9-F870-C0737DBA611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87554" y="3262286"/>
              <a:ext cx="666249" cy="666249"/>
            </a:xfrm>
            <a:prstGeom prst="rect">
              <a:avLst/>
            </a:prstGeom>
          </p:spPr>
        </p:pic>
        <p:sp>
          <p:nvSpPr>
            <p:cNvPr id="8" name="폭발 2[E] 7">
              <a:extLst>
                <a:ext uri="{FF2B5EF4-FFF2-40B4-BE49-F238E27FC236}">
                  <a16:creationId xmlns:a16="http://schemas.microsoft.com/office/drawing/2014/main" id="{2696739E-D8CD-F2DF-F83D-5279BCEEC2EB}"/>
                </a:ext>
              </a:extLst>
            </p:cNvPr>
            <p:cNvSpPr/>
            <p:nvPr/>
          </p:nvSpPr>
          <p:spPr>
            <a:xfrm>
              <a:off x="1253537" y="3599316"/>
              <a:ext cx="117863" cy="117863"/>
            </a:xfrm>
            <a:prstGeom prst="irregularSeal2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6A7FD48C-AC40-0297-AE08-2689C105B8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580768"/>
          </a:xfrm>
        </p:spPr>
        <p:txBody>
          <a:bodyPr>
            <a:normAutofit/>
          </a:bodyPr>
          <a:lstStyle/>
          <a:p>
            <a:r>
              <a:rPr kumimoji="1" lang="en-US" altLang="ko-Kore-KR" sz="2000" dirty="0">
                <a:latin typeface="Arial Nova" panose="020B0504020202020204" pitchFamily="34" charset="0"/>
              </a:rPr>
              <a:t>Data | TCGA MC3 Project information</a:t>
            </a:r>
            <a:endParaRPr kumimoji="1" lang="ko-Kore-KR" altLang="en-US" sz="2000" dirty="0">
              <a:latin typeface="Arial Nova" panose="020B0504020202020204" pitchFamily="34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8DA103F-F9CA-A5FA-D78D-9B7F2093F4DD}"/>
              </a:ext>
            </a:extLst>
          </p:cNvPr>
          <p:cNvSpPr/>
          <p:nvPr/>
        </p:nvSpPr>
        <p:spPr>
          <a:xfrm>
            <a:off x="0" y="534173"/>
            <a:ext cx="12192000" cy="135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4C4E50A-A56B-28B8-C39A-151F5DF02E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11600" y="925414"/>
            <a:ext cx="7772400" cy="187403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E110FA2-A8E4-07F7-495B-377CC8C7FD4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11600" y="3233423"/>
            <a:ext cx="7772400" cy="3365018"/>
          </a:xfrm>
          <a:prstGeom prst="rect">
            <a:avLst/>
          </a:prstGeom>
        </p:spPr>
      </p:pic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FB9FB981-B3F8-645B-3430-8ABB8261056F}"/>
              </a:ext>
            </a:extLst>
          </p:cNvPr>
          <p:cNvCxnSpPr>
            <a:cxnSpLocks/>
          </p:cNvCxnSpPr>
          <p:nvPr/>
        </p:nvCxnSpPr>
        <p:spPr>
          <a:xfrm>
            <a:off x="9042400" y="4610100"/>
            <a:ext cx="1612900" cy="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2CC8341D-825D-C55C-5F93-218A33D0B86C}"/>
              </a:ext>
            </a:extLst>
          </p:cNvPr>
          <p:cNvCxnSpPr>
            <a:cxnSpLocks/>
          </p:cNvCxnSpPr>
          <p:nvPr/>
        </p:nvCxnSpPr>
        <p:spPr>
          <a:xfrm>
            <a:off x="4089400" y="4826000"/>
            <a:ext cx="7213600" cy="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8A2C1F2B-DA35-EED3-D68D-2D2C4F3AC746}"/>
              </a:ext>
            </a:extLst>
          </p:cNvPr>
          <p:cNvCxnSpPr>
            <a:cxnSpLocks/>
          </p:cNvCxnSpPr>
          <p:nvPr/>
        </p:nvCxnSpPr>
        <p:spPr>
          <a:xfrm>
            <a:off x="4089400" y="5067300"/>
            <a:ext cx="914400" cy="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33E0B40C-8C7D-F57F-DF31-F3684F0C64D1}"/>
              </a:ext>
            </a:extLst>
          </p:cNvPr>
          <p:cNvCxnSpPr>
            <a:cxnSpLocks/>
          </p:cNvCxnSpPr>
          <p:nvPr/>
        </p:nvCxnSpPr>
        <p:spPr>
          <a:xfrm>
            <a:off x="6654800" y="5778500"/>
            <a:ext cx="4787900" cy="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6F558FD2-3B15-49DF-DB8D-90CCA70A0A98}"/>
              </a:ext>
            </a:extLst>
          </p:cNvPr>
          <p:cNvCxnSpPr>
            <a:cxnSpLocks/>
          </p:cNvCxnSpPr>
          <p:nvPr/>
        </p:nvCxnSpPr>
        <p:spPr>
          <a:xfrm>
            <a:off x="4089400" y="6019800"/>
            <a:ext cx="774700" cy="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7C03E4D9-D3EC-775E-9EE4-17136D7D8904}"/>
              </a:ext>
            </a:extLst>
          </p:cNvPr>
          <p:cNvSpPr txBox="1"/>
          <p:nvPr/>
        </p:nvSpPr>
        <p:spPr>
          <a:xfrm>
            <a:off x="345330" y="4163580"/>
            <a:ext cx="2139950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ore-KR" altLang="en-US" sz="1400" dirty="0">
                <a:latin typeface="Arial Nova" panose="020B0504020202020204" pitchFamily="34" charset="0"/>
              </a:rPr>
              <a:t>MC3 Public MAF </a:t>
            </a:r>
            <a:endParaRPr lang="en-US" altLang="ko-Kore-KR" sz="1400" dirty="0">
              <a:latin typeface="Arial Nova" panose="020B0504020202020204" pitchFamily="34" charset="0"/>
            </a:endParaRPr>
          </a:p>
          <a:p>
            <a:pPr algn="ctr"/>
            <a:r>
              <a:rPr lang="ko-Kore-KR" altLang="en-US" sz="1200" dirty="0">
                <a:latin typeface="Arial Nova" panose="020B0504020202020204" pitchFamily="34" charset="0"/>
              </a:rPr>
              <a:t>mc3.v0.2.8.PUBLIC.maf.gz</a:t>
            </a:r>
          </a:p>
        </p:txBody>
      </p:sp>
    </p:spTree>
    <p:extLst>
      <p:ext uri="{BB962C8B-B14F-4D97-AF65-F5344CB8AC3E}">
        <p14:creationId xmlns:p14="http://schemas.microsoft.com/office/powerpoint/2010/main" val="90677117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522A53A5-4350-D091-7FC1-807E75ABFCD4}"/>
              </a:ext>
            </a:extLst>
          </p:cNvPr>
          <p:cNvGrpSpPr/>
          <p:nvPr/>
        </p:nvGrpSpPr>
        <p:grpSpPr>
          <a:xfrm>
            <a:off x="612000" y="2628000"/>
            <a:ext cx="1625255" cy="1625255"/>
            <a:chOff x="617373" y="2616372"/>
            <a:chExt cx="1625255" cy="1625255"/>
          </a:xfrm>
        </p:grpSpPr>
        <p:pic>
          <p:nvPicPr>
            <p:cNvPr id="6" name="그래픽 5" descr="용지 단색으로 채워진">
              <a:extLst>
                <a:ext uri="{FF2B5EF4-FFF2-40B4-BE49-F238E27FC236}">
                  <a16:creationId xmlns:a16="http://schemas.microsoft.com/office/drawing/2014/main" id="{F4E4F4A8-50AE-153B-AA10-A4FD2DFE26B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17373" y="2616372"/>
              <a:ext cx="1625255" cy="1625255"/>
            </a:xfrm>
            <a:prstGeom prst="rect">
              <a:avLst/>
            </a:prstGeom>
          </p:spPr>
        </p:pic>
        <p:pic>
          <p:nvPicPr>
            <p:cNvPr id="7" name="내용 개체 틀 5" descr="DNA 단색으로 채워진">
              <a:extLst>
                <a:ext uri="{FF2B5EF4-FFF2-40B4-BE49-F238E27FC236}">
                  <a16:creationId xmlns:a16="http://schemas.microsoft.com/office/drawing/2014/main" id="{384F9234-E901-66A9-F870-C0737DBA611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87554" y="3262286"/>
              <a:ext cx="666249" cy="666249"/>
            </a:xfrm>
            <a:prstGeom prst="rect">
              <a:avLst/>
            </a:prstGeom>
          </p:spPr>
        </p:pic>
        <p:sp>
          <p:nvSpPr>
            <p:cNvPr id="8" name="폭발 2[E] 7">
              <a:extLst>
                <a:ext uri="{FF2B5EF4-FFF2-40B4-BE49-F238E27FC236}">
                  <a16:creationId xmlns:a16="http://schemas.microsoft.com/office/drawing/2014/main" id="{2696739E-D8CD-F2DF-F83D-5279BCEEC2EB}"/>
                </a:ext>
              </a:extLst>
            </p:cNvPr>
            <p:cNvSpPr/>
            <p:nvPr/>
          </p:nvSpPr>
          <p:spPr>
            <a:xfrm>
              <a:off x="1253537" y="3599316"/>
              <a:ext cx="117863" cy="117863"/>
            </a:xfrm>
            <a:prstGeom prst="irregularSeal2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6A7FD48C-AC40-0297-AE08-2689C105B8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580768"/>
          </a:xfrm>
        </p:spPr>
        <p:txBody>
          <a:bodyPr>
            <a:normAutofit/>
          </a:bodyPr>
          <a:lstStyle/>
          <a:p>
            <a:r>
              <a:rPr kumimoji="1" lang="en-US" altLang="ko-Kore-KR" sz="2000" dirty="0">
                <a:latin typeface="Arial Nova" panose="020B0504020202020204" pitchFamily="34" charset="0"/>
              </a:rPr>
              <a:t>Data | TCGA MC3 Project information</a:t>
            </a:r>
            <a:endParaRPr kumimoji="1" lang="ko-Kore-KR" altLang="en-US" sz="2000" dirty="0">
              <a:latin typeface="Arial Nova" panose="020B0504020202020204" pitchFamily="34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8DA103F-F9CA-A5FA-D78D-9B7F2093F4DD}"/>
              </a:ext>
            </a:extLst>
          </p:cNvPr>
          <p:cNvSpPr/>
          <p:nvPr/>
        </p:nvSpPr>
        <p:spPr>
          <a:xfrm>
            <a:off x="0" y="534173"/>
            <a:ext cx="12192000" cy="135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E365588-3797-60DE-D367-83C6D376BA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87800" y="830399"/>
            <a:ext cx="5219700" cy="129742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43020F3-80C7-3E3A-C28E-4491EF2542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86425" y="2286912"/>
            <a:ext cx="4413250" cy="435822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FD15B71-3673-7F53-16DD-A2E25FC1151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68976" y="1003613"/>
            <a:ext cx="2418224" cy="112274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5AB678E-E3E0-4471-B781-53F85FD23E49}"/>
              </a:ext>
            </a:extLst>
          </p:cNvPr>
          <p:cNvSpPr txBox="1"/>
          <p:nvPr/>
        </p:nvSpPr>
        <p:spPr>
          <a:xfrm>
            <a:off x="345330" y="4163580"/>
            <a:ext cx="2139950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ore-KR" altLang="en-US" sz="1400" dirty="0">
                <a:latin typeface="Arial Nova" panose="020B0504020202020204" pitchFamily="34" charset="0"/>
              </a:rPr>
              <a:t>MC3 Public MAF </a:t>
            </a:r>
            <a:endParaRPr lang="en-US" altLang="ko-Kore-KR" sz="1400" dirty="0">
              <a:latin typeface="Arial Nova" panose="020B0504020202020204" pitchFamily="34" charset="0"/>
            </a:endParaRPr>
          </a:p>
          <a:p>
            <a:pPr algn="ctr"/>
            <a:r>
              <a:rPr lang="ko-Kore-KR" altLang="en-US" sz="1200" dirty="0">
                <a:latin typeface="Arial Nova" panose="020B0504020202020204" pitchFamily="34" charset="0"/>
              </a:rPr>
              <a:t>mc3.v0.2.8.PUBLIC.maf.gz</a:t>
            </a:r>
          </a:p>
        </p:txBody>
      </p:sp>
    </p:spTree>
    <p:extLst>
      <p:ext uri="{BB962C8B-B14F-4D97-AF65-F5344CB8AC3E}">
        <p14:creationId xmlns:p14="http://schemas.microsoft.com/office/powerpoint/2010/main" val="25378517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813C2FC4-411E-2CBA-55F7-5D11C93CF5AE}"/>
              </a:ext>
            </a:extLst>
          </p:cNvPr>
          <p:cNvGrpSpPr/>
          <p:nvPr/>
        </p:nvGrpSpPr>
        <p:grpSpPr>
          <a:xfrm>
            <a:off x="612000" y="2616372"/>
            <a:ext cx="1625255" cy="1625255"/>
            <a:chOff x="598715" y="1451793"/>
            <a:chExt cx="1625255" cy="1625255"/>
          </a:xfrm>
        </p:grpSpPr>
        <p:pic>
          <p:nvPicPr>
            <p:cNvPr id="13" name="그래픽 12" descr="용지 단색으로 채워진">
              <a:extLst>
                <a:ext uri="{FF2B5EF4-FFF2-40B4-BE49-F238E27FC236}">
                  <a16:creationId xmlns:a16="http://schemas.microsoft.com/office/drawing/2014/main" id="{0958F00E-67A4-856B-755E-4B592F5B8C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98715" y="1451793"/>
              <a:ext cx="1625255" cy="1625255"/>
            </a:xfrm>
            <a:prstGeom prst="rect">
              <a:avLst/>
            </a:prstGeom>
          </p:spPr>
        </p:pic>
        <p:pic>
          <p:nvPicPr>
            <p:cNvPr id="14" name="그래픽 13" descr="의사 남성 단색으로 채워진">
              <a:extLst>
                <a:ext uri="{FF2B5EF4-FFF2-40B4-BE49-F238E27FC236}">
                  <a16:creationId xmlns:a16="http://schemas.microsoft.com/office/drawing/2014/main" id="{730B8FBF-D276-7CC1-637F-E38F2420F4D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37550" y="2091168"/>
              <a:ext cx="747584" cy="747584"/>
            </a:xfrm>
            <a:prstGeom prst="rect">
              <a:avLst/>
            </a:prstGeom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F8D16C5E-33B1-68E7-FB99-418ABF99A333}"/>
              </a:ext>
            </a:extLst>
          </p:cNvPr>
          <p:cNvSpPr txBox="1"/>
          <p:nvPr/>
        </p:nvSpPr>
        <p:spPr>
          <a:xfrm>
            <a:off x="290341" y="4107111"/>
            <a:ext cx="226857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600" dirty="0">
                <a:latin typeface="Arial Nova" panose="020B0504020202020204" pitchFamily="34" charset="0"/>
              </a:rPr>
              <a:t>TCGA CDR Outcome</a:t>
            </a:r>
          </a:p>
          <a:p>
            <a:pPr algn="ctr"/>
            <a:r>
              <a:rPr kumimoji="1" lang="en-US" altLang="ko-Kore-KR" sz="1000" dirty="0">
                <a:latin typeface="Arial Nova" panose="020B0504020202020204" pitchFamily="34" charset="0"/>
              </a:rPr>
              <a:t>11</a:t>
            </a:r>
            <a:r>
              <a:rPr kumimoji="1" lang="en-US" altLang="ko-KR" sz="1000" dirty="0">
                <a:latin typeface="Arial Nova" panose="020B0504020202020204" pitchFamily="34" charset="0"/>
              </a:rPr>
              <a:t>,160</a:t>
            </a:r>
            <a:r>
              <a:rPr kumimoji="1" lang="en-US" altLang="ko-Kore-KR" sz="1000" dirty="0">
                <a:latin typeface="Arial Nova" panose="020B0504020202020204" pitchFamily="34" charset="0"/>
              </a:rPr>
              <a:t> patients with 33 cancer types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A7FD48C-AC40-0297-AE08-2689C105B8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580768"/>
          </a:xfrm>
        </p:spPr>
        <p:txBody>
          <a:bodyPr>
            <a:normAutofit/>
          </a:bodyPr>
          <a:lstStyle/>
          <a:p>
            <a:r>
              <a:rPr kumimoji="1" lang="en-US" altLang="ko-Kore-KR" sz="2000" dirty="0">
                <a:latin typeface="Arial Nova" panose="020B0504020202020204" pitchFamily="34" charset="0"/>
              </a:rPr>
              <a:t>Data | TCGA Clinical Data Resource information</a:t>
            </a:r>
            <a:endParaRPr kumimoji="1" lang="ko-Kore-KR" altLang="en-US" sz="2000" dirty="0">
              <a:latin typeface="Arial Nova" panose="020B0504020202020204" pitchFamily="34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8DA103F-F9CA-A5FA-D78D-9B7F2093F4DD}"/>
              </a:ext>
            </a:extLst>
          </p:cNvPr>
          <p:cNvSpPr/>
          <p:nvPr/>
        </p:nvSpPr>
        <p:spPr>
          <a:xfrm>
            <a:off x="0" y="534173"/>
            <a:ext cx="12192000" cy="135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DF7A6FB8-B2D2-5024-9C2D-6C9D6779FA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90418" y="962869"/>
            <a:ext cx="5232722" cy="116763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C29A40BD-FEB1-E2C7-5334-9FB5437C72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73424" y="962869"/>
            <a:ext cx="3047125" cy="1171971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B6A5E7F9-7CD1-F668-3F11-39EC5C8CD9B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41872" y="2267424"/>
            <a:ext cx="4406665" cy="4406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16757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7FD48C-AC40-0297-AE08-2689C105B8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580768"/>
          </a:xfrm>
        </p:spPr>
        <p:txBody>
          <a:bodyPr>
            <a:normAutofit/>
          </a:bodyPr>
          <a:lstStyle/>
          <a:p>
            <a:r>
              <a:rPr kumimoji="1" lang="en-US" altLang="ko-Kore-KR" sz="2000" dirty="0">
                <a:latin typeface="Arial Nova" panose="020B0504020202020204" pitchFamily="34" charset="0"/>
              </a:rPr>
              <a:t>Method | Calculate Gene-wise variant burden(GVB) score</a:t>
            </a:r>
            <a:endParaRPr kumimoji="1" lang="ko-Kore-KR" altLang="en-US" sz="2000" dirty="0">
              <a:latin typeface="Arial Nova" panose="020B0504020202020204" pitchFamily="34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8DA103F-F9CA-A5FA-D78D-9B7F2093F4DD}"/>
              </a:ext>
            </a:extLst>
          </p:cNvPr>
          <p:cNvSpPr/>
          <p:nvPr/>
        </p:nvSpPr>
        <p:spPr>
          <a:xfrm>
            <a:off x="0" y="534173"/>
            <a:ext cx="12192000" cy="135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3F8FDAF9-6AD4-04EC-08C3-467966E5CE55}"/>
                  </a:ext>
                </a:extLst>
              </p:cNvPr>
              <p:cNvSpPr txBox="1"/>
              <p:nvPr/>
            </p:nvSpPr>
            <p:spPr>
              <a:xfrm>
                <a:off x="449923" y="866951"/>
                <a:ext cx="10372446" cy="10075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kumimoji="1" lang="en-US" altLang="ko-Kore-KR" sz="2400" dirty="0">
                    <a:latin typeface="Arial Nova" panose="020B0504020202020204" pitchFamily="34" charset="0"/>
                  </a:rPr>
                  <a:t>GVB calculation</a:t>
                </a:r>
              </a:p>
              <a:p>
                <a:pPr marL="0" indent="0">
                  <a:buNone/>
                </a:pPr>
                <a:r>
                  <a:rPr kumimoji="1" lang="en-US" altLang="ko-Kore-KR" sz="1600" dirty="0">
                    <a:latin typeface="Arial Nova" panose="020B0504020202020204" pitchFamily="34" charset="0"/>
                  </a:rPr>
                  <a:t>-&gt; From 17,317 genes, 16,521 genes have GVB &lt; 0.3 at least one patients</a:t>
                </a:r>
              </a:p>
              <a:p>
                <a:r>
                  <a:rPr kumimoji="1" lang="en-US" altLang="ko-Kore-KR" sz="1600" dirty="0">
                    <a:latin typeface="Arial Nova" panose="020B0504020202020204" pitchFamily="34" charset="0"/>
                  </a:rPr>
                  <a:t>-&gt; All candidate SAM pairs : 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1" lang="en-US" altLang="ko-Kore-KR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kumimoji="1" lang="en-US" altLang="ko-Kore-KR" sz="16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1" lang="en-US" altLang="ko-Kore-KR" sz="1600" i="1">
                                <a:latin typeface="Cambria Math" panose="02040503050406030204" pitchFamily="18" charset="0"/>
                              </a:rPr>
                              <m:t>16,521</m:t>
                            </m:r>
                          </m:num>
                          <m:den>
                            <m:r>
                              <a:rPr kumimoji="1" lang="en-US" altLang="ko-KR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</m:oMath>
                </a14:m>
                <a:r>
                  <a:rPr kumimoji="1" lang="en-US" altLang="ko-Kore-KR" sz="1600" dirty="0">
                    <a:latin typeface="Arial Nova" panose="020B0504020202020204" pitchFamily="34" charset="0"/>
                  </a:rPr>
                  <a:t> = </a:t>
                </a:r>
                <a:r>
                  <a:rPr lang="en-US" altLang="ko-Kore-KR" sz="1600" dirty="0">
                    <a:latin typeface="Arial Nova" panose="020B0504020202020204" pitchFamily="34" charset="0"/>
                  </a:rPr>
                  <a:t>136,463,460</a:t>
                </a:r>
                <a:r>
                  <a:rPr kumimoji="1" lang="en-US" altLang="ko-Kore-KR" sz="1600" dirty="0">
                    <a:latin typeface="Arial Nova" panose="020B0504020202020204" pitchFamily="34" charset="0"/>
                  </a:rPr>
                  <a:t> pairs</a:t>
                </a: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3F8FDAF9-6AD4-04EC-08C3-467966E5CE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923" y="866951"/>
                <a:ext cx="10372446" cy="1007520"/>
              </a:xfrm>
              <a:prstGeom prst="rect">
                <a:avLst/>
              </a:prstGeom>
              <a:blipFill>
                <a:blip r:embed="rId2"/>
                <a:stretch>
                  <a:fillRect l="-856" t="-5000" b="-375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그림 4">
            <a:extLst>
              <a:ext uri="{FF2B5EF4-FFF2-40B4-BE49-F238E27FC236}">
                <a16:creationId xmlns:a16="http://schemas.microsoft.com/office/drawing/2014/main" id="{1DDC07AA-3C18-5A8A-0EFF-EE22E32DC1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9032" y="2071326"/>
            <a:ext cx="5513935" cy="4599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05407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7FD48C-AC40-0297-AE08-2689C105B8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580768"/>
          </a:xfrm>
        </p:spPr>
        <p:txBody>
          <a:bodyPr>
            <a:normAutofit/>
          </a:bodyPr>
          <a:lstStyle/>
          <a:p>
            <a:r>
              <a:rPr kumimoji="1" lang="en-US" altLang="ko-Kore-KR" sz="2000" dirty="0">
                <a:latin typeface="Arial Nova" panose="020B0504020202020204" pitchFamily="34" charset="0"/>
              </a:rPr>
              <a:t>Result | SAM pairs from SKCM</a:t>
            </a:r>
            <a:endParaRPr kumimoji="1" lang="ko-Kore-KR" altLang="en-US" sz="2000" dirty="0">
              <a:latin typeface="Arial Nova" panose="020B0504020202020204" pitchFamily="34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8DA103F-F9CA-A5FA-D78D-9B7F2093F4DD}"/>
              </a:ext>
            </a:extLst>
          </p:cNvPr>
          <p:cNvSpPr/>
          <p:nvPr/>
        </p:nvSpPr>
        <p:spPr>
          <a:xfrm>
            <a:off x="0" y="534173"/>
            <a:ext cx="12192000" cy="135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B32BB7D-850D-E456-E635-2F9FCC1621EA}"/>
              </a:ext>
            </a:extLst>
          </p:cNvPr>
          <p:cNvSpPr txBox="1"/>
          <p:nvPr/>
        </p:nvSpPr>
        <p:spPr>
          <a:xfrm>
            <a:off x="1677106" y="3064430"/>
            <a:ext cx="26430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400" dirty="0">
                <a:latin typeface="Arial Nova" panose="020B0504020202020204" pitchFamily="34" charset="0"/>
              </a:rPr>
              <a:t>ABCA4, NR5A2</a:t>
            </a:r>
          </a:p>
          <a:p>
            <a:pPr algn="ctr"/>
            <a:r>
              <a:rPr kumimoji="1" lang="en-US" altLang="ko-Kore-KR" sz="1400" dirty="0">
                <a:latin typeface="Arial Nova" panose="020B0504020202020204" pitchFamily="34" charset="0"/>
              </a:rPr>
              <a:t>HR : 0.4155,  P-value : 0.0445</a:t>
            </a:r>
            <a:endParaRPr kumimoji="1" lang="en-US" altLang="ko-Kore-KR" sz="1000" dirty="0">
              <a:latin typeface="Arial Nova" panose="020B0504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82E95E0-88B8-CAC9-3634-EFBDCF4FC97A}"/>
              </a:ext>
            </a:extLst>
          </p:cNvPr>
          <p:cNvSpPr txBox="1"/>
          <p:nvPr/>
        </p:nvSpPr>
        <p:spPr>
          <a:xfrm>
            <a:off x="7871880" y="3064430"/>
            <a:ext cx="26430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400" dirty="0">
                <a:latin typeface="Arial Nova" panose="020B0504020202020204" pitchFamily="34" charset="0"/>
              </a:rPr>
              <a:t>ABCA12, ABRA</a:t>
            </a:r>
          </a:p>
          <a:p>
            <a:pPr algn="ctr"/>
            <a:r>
              <a:rPr kumimoji="1" lang="en-US" altLang="ko-Kore-KR" sz="1400" dirty="0">
                <a:latin typeface="Arial Nova" panose="020B0504020202020204" pitchFamily="34" charset="0"/>
              </a:rPr>
              <a:t>HR : 2.8418,  P-value : 0.0043</a:t>
            </a:r>
            <a:endParaRPr kumimoji="1" lang="en-US" altLang="ko-Kore-KR" sz="1000" dirty="0">
              <a:latin typeface="Arial Nova" panose="020B0504020202020204" pitchFamily="34" charset="0"/>
            </a:endParaRPr>
          </a:p>
        </p:txBody>
      </p:sp>
      <p:pic>
        <p:nvPicPr>
          <p:cNvPr id="30" name="그림 29" descr="텍스트, 도표, 라인, 스크린샷이(가) 표시된 사진&#10;&#10;자동 생성된 설명">
            <a:extLst>
              <a:ext uri="{FF2B5EF4-FFF2-40B4-BE49-F238E27FC236}">
                <a16:creationId xmlns:a16="http://schemas.microsoft.com/office/drawing/2014/main" id="{08D7FA0B-1BCB-F9C9-39B5-E0397DFE43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303" y="3611352"/>
            <a:ext cx="5442620" cy="3265572"/>
          </a:xfrm>
          <a:prstGeom prst="rect">
            <a:avLst/>
          </a:prstGeom>
        </p:spPr>
      </p:pic>
      <p:pic>
        <p:nvPicPr>
          <p:cNvPr id="32" name="그림 31" descr="텍스트, 도표, 스크린샷, 라인이(가) 표시된 사진&#10;&#10;자동 생성된 설명">
            <a:extLst>
              <a:ext uri="{FF2B5EF4-FFF2-40B4-BE49-F238E27FC236}">
                <a16:creationId xmlns:a16="http://schemas.microsoft.com/office/drawing/2014/main" id="{C8C2C103-E37A-1E52-50E3-4D910E33B1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2077" y="3611352"/>
            <a:ext cx="5442620" cy="3265572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DC4A97E5-9CA8-68E7-1582-CEE76FB0B3CB}"/>
              </a:ext>
            </a:extLst>
          </p:cNvPr>
          <p:cNvSpPr txBox="1"/>
          <p:nvPr/>
        </p:nvSpPr>
        <p:spPr>
          <a:xfrm>
            <a:off x="449923" y="866951"/>
            <a:ext cx="103724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ko-Kore-KR" sz="2400" dirty="0">
                <a:latin typeface="Arial Nova" panose="020B0504020202020204" pitchFamily="34" charset="0"/>
              </a:rPr>
              <a:t>Cox regression p-value &lt; 0.05</a:t>
            </a:r>
          </a:p>
          <a:p>
            <a:r>
              <a:rPr kumimoji="1" lang="en-US" altLang="ko-Kore-KR" sz="1600" dirty="0">
                <a:latin typeface="Arial Nova" panose="020B0504020202020204" pitchFamily="34" charset="0"/>
              </a:rPr>
              <a:t>-&gt; </a:t>
            </a:r>
            <a:r>
              <a:rPr kumimoji="1" lang="en-US" altLang="ko-Kore-KR" sz="1600" dirty="0">
                <a:solidFill>
                  <a:srgbClr val="0070C0"/>
                </a:solidFill>
                <a:latin typeface="Arial Nova" panose="020B0504020202020204" pitchFamily="34" charset="0"/>
              </a:rPr>
              <a:t>Hazard ratio  &lt; 1 </a:t>
            </a:r>
            <a:r>
              <a:rPr kumimoji="1" lang="en-US" altLang="ko-Kore-KR" sz="1600" dirty="0">
                <a:latin typeface="Arial Nova" panose="020B0504020202020204" pitchFamily="34" charset="0"/>
              </a:rPr>
              <a:t>: </a:t>
            </a:r>
            <a:r>
              <a:rPr kumimoji="1" lang="en-US" altLang="ko-Kore-KR" sz="1600" dirty="0">
                <a:solidFill>
                  <a:srgbClr val="0070C0"/>
                </a:solidFill>
                <a:latin typeface="Arial Nova" panose="020B0504020202020204" pitchFamily="34" charset="0"/>
              </a:rPr>
              <a:t>123 pairs</a:t>
            </a:r>
            <a:r>
              <a:rPr kumimoji="1" lang="en-US" altLang="ko-Kore-KR" sz="1600" dirty="0">
                <a:latin typeface="Arial Nova" panose="020B0504020202020204" pitchFamily="34" charset="0"/>
              </a:rPr>
              <a:t>,</a:t>
            </a:r>
            <a:r>
              <a:rPr kumimoji="1" lang="en-US" altLang="ko-Kore-KR" sz="1600" dirty="0">
                <a:solidFill>
                  <a:srgbClr val="0070C0"/>
                </a:solidFill>
                <a:latin typeface="Arial Nova" panose="020B0504020202020204" pitchFamily="34" charset="0"/>
              </a:rPr>
              <a:t> 146 genes</a:t>
            </a:r>
          </a:p>
          <a:p>
            <a:pPr marL="0" indent="0">
              <a:buNone/>
            </a:pPr>
            <a:r>
              <a:rPr kumimoji="1" lang="en-US" altLang="ko-Kore-KR" sz="1600" dirty="0">
                <a:latin typeface="Arial Nova" panose="020B0504020202020204" pitchFamily="34" charset="0"/>
              </a:rPr>
              <a:t>-&gt; Hazard ratio &gt; 1 : 3,835 pairs, 1,265 genes</a:t>
            </a:r>
          </a:p>
        </p:txBody>
      </p:sp>
    </p:spTree>
    <p:extLst>
      <p:ext uri="{BB962C8B-B14F-4D97-AF65-F5344CB8AC3E}">
        <p14:creationId xmlns:p14="http://schemas.microsoft.com/office/powerpoint/2010/main" val="24672168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7FD48C-AC40-0297-AE08-2689C105B8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580768"/>
          </a:xfrm>
        </p:spPr>
        <p:txBody>
          <a:bodyPr>
            <a:normAutofit/>
          </a:bodyPr>
          <a:lstStyle/>
          <a:p>
            <a:r>
              <a:rPr kumimoji="1" lang="en-US" altLang="ko-Kore-KR" sz="2000" dirty="0">
                <a:latin typeface="Arial Nova" panose="020B0504020202020204" pitchFamily="34" charset="0"/>
              </a:rPr>
              <a:t>Data | TCGA Clinical features used in Cox regression</a:t>
            </a:r>
            <a:endParaRPr kumimoji="1" lang="ko-Kore-KR" altLang="en-US" sz="2000" dirty="0">
              <a:latin typeface="Arial Nova" panose="020B0504020202020204" pitchFamily="34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8DA103F-F9CA-A5FA-D78D-9B7F2093F4DD}"/>
              </a:ext>
            </a:extLst>
          </p:cNvPr>
          <p:cNvSpPr/>
          <p:nvPr/>
        </p:nvSpPr>
        <p:spPr>
          <a:xfrm>
            <a:off x="0" y="534173"/>
            <a:ext cx="12192000" cy="135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3BA96CA-74DE-8506-5C36-4346455278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419" y="2959488"/>
            <a:ext cx="7772400" cy="2193259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DD676455-64E7-2B77-C1E7-4BFD9E80DBC2}"/>
              </a:ext>
            </a:extLst>
          </p:cNvPr>
          <p:cNvGrpSpPr/>
          <p:nvPr/>
        </p:nvGrpSpPr>
        <p:grpSpPr>
          <a:xfrm>
            <a:off x="612000" y="1334233"/>
            <a:ext cx="1625255" cy="1625255"/>
            <a:chOff x="617373" y="2616372"/>
            <a:chExt cx="1625255" cy="1625255"/>
          </a:xfrm>
        </p:grpSpPr>
        <p:pic>
          <p:nvPicPr>
            <p:cNvPr id="9" name="그래픽 8" descr="용지 단색으로 채워진">
              <a:extLst>
                <a:ext uri="{FF2B5EF4-FFF2-40B4-BE49-F238E27FC236}">
                  <a16:creationId xmlns:a16="http://schemas.microsoft.com/office/drawing/2014/main" id="{0DAF074D-2DA2-FF54-82E7-BC44A82C102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17373" y="2616372"/>
              <a:ext cx="1625255" cy="1625255"/>
            </a:xfrm>
            <a:prstGeom prst="rect">
              <a:avLst/>
            </a:prstGeom>
          </p:spPr>
        </p:pic>
        <p:pic>
          <p:nvPicPr>
            <p:cNvPr id="10" name="내용 개체 틀 5" descr="DNA 단색으로 채워진">
              <a:extLst>
                <a:ext uri="{FF2B5EF4-FFF2-40B4-BE49-F238E27FC236}">
                  <a16:creationId xmlns:a16="http://schemas.microsoft.com/office/drawing/2014/main" id="{592A64C8-811B-B193-900D-DD23BD7C898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87554" y="3262286"/>
              <a:ext cx="666249" cy="666249"/>
            </a:xfrm>
            <a:prstGeom prst="rect">
              <a:avLst/>
            </a:prstGeom>
          </p:spPr>
        </p:pic>
        <p:sp>
          <p:nvSpPr>
            <p:cNvPr id="11" name="폭발 2[E] 10">
              <a:extLst>
                <a:ext uri="{FF2B5EF4-FFF2-40B4-BE49-F238E27FC236}">
                  <a16:creationId xmlns:a16="http://schemas.microsoft.com/office/drawing/2014/main" id="{8EC49ED0-37E6-5DCE-9FCE-46CB76BA42CF}"/>
                </a:ext>
              </a:extLst>
            </p:cNvPr>
            <p:cNvSpPr/>
            <p:nvPr/>
          </p:nvSpPr>
          <p:spPr>
            <a:xfrm>
              <a:off x="1253537" y="3599316"/>
              <a:ext cx="117863" cy="117863"/>
            </a:xfrm>
            <a:prstGeom prst="irregularSeal2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9255D482-E507-0D82-F2DE-DAEC35E18C67}"/>
              </a:ext>
            </a:extLst>
          </p:cNvPr>
          <p:cNvSpPr txBox="1"/>
          <p:nvPr/>
        </p:nvSpPr>
        <p:spPr>
          <a:xfrm>
            <a:off x="679064" y="2808258"/>
            <a:ext cx="14082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600" dirty="0">
                <a:latin typeface="Arial Nova" panose="020B0504020202020204" pitchFamily="34" charset="0"/>
              </a:rPr>
              <a:t>Mutation data</a:t>
            </a:r>
          </a:p>
          <a:p>
            <a:pPr algn="ctr"/>
            <a:r>
              <a:rPr kumimoji="1" lang="en-US" altLang="ko-Kore-KR" sz="1000" dirty="0">
                <a:latin typeface="Arial Nova" panose="020B0504020202020204" pitchFamily="34" charset="0"/>
              </a:rPr>
              <a:t>10,224 patients with 3,600,961 mutations 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2AC0B194-E052-37D5-BE3C-40BAA66308CC}"/>
              </a:ext>
            </a:extLst>
          </p:cNvPr>
          <p:cNvGrpSpPr/>
          <p:nvPr/>
        </p:nvGrpSpPr>
        <p:grpSpPr>
          <a:xfrm>
            <a:off x="612000" y="4433513"/>
            <a:ext cx="1625255" cy="1625255"/>
            <a:chOff x="598715" y="1451793"/>
            <a:chExt cx="1625255" cy="1625255"/>
          </a:xfrm>
        </p:grpSpPr>
        <p:pic>
          <p:nvPicPr>
            <p:cNvPr id="20" name="그래픽 19" descr="용지 단색으로 채워진">
              <a:extLst>
                <a:ext uri="{FF2B5EF4-FFF2-40B4-BE49-F238E27FC236}">
                  <a16:creationId xmlns:a16="http://schemas.microsoft.com/office/drawing/2014/main" id="{8E112849-BA93-FE82-FBEF-C7EB1ABED1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98715" y="1451793"/>
              <a:ext cx="1625255" cy="1625255"/>
            </a:xfrm>
            <a:prstGeom prst="rect">
              <a:avLst/>
            </a:prstGeom>
          </p:spPr>
        </p:pic>
        <p:pic>
          <p:nvPicPr>
            <p:cNvPr id="21" name="그래픽 20" descr="의사 남성 단색으로 채워진">
              <a:extLst>
                <a:ext uri="{FF2B5EF4-FFF2-40B4-BE49-F238E27FC236}">
                  <a16:creationId xmlns:a16="http://schemas.microsoft.com/office/drawing/2014/main" id="{331AEA90-53FE-5C0E-DA40-B4395EBDF54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37550" y="2091168"/>
              <a:ext cx="747584" cy="747584"/>
            </a:xfrm>
            <a:prstGeom prst="rect">
              <a:avLst/>
            </a:prstGeom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CFBD7E8C-8921-B85D-5675-11D0157D0E78}"/>
              </a:ext>
            </a:extLst>
          </p:cNvPr>
          <p:cNvSpPr txBox="1"/>
          <p:nvPr/>
        </p:nvSpPr>
        <p:spPr>
          <a:xfrm>
            <a:off x="716366" y="5870140"/>
            <a:ext cx="14165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600" dirty="0">
                <a:latin typeface="Arial Nova" panose="020B0504020202020204" pitchFamily="34" charset="0"/>
              </a:rPr>
              <a:t>Clinical data</a:t>
            </a:r>
          </a:p>
          <a:p>
            <a:pPr algn="ctr"/>
            <a:r>
              <a:rPr kumimoji="1" lang="en-US" altLang="ko-Kore-KR" sz="1000" dirty="0">
                <a:latin typeface="Arial Nova" panose="020B0504020202020204" pitchFamily="34" charset="0"/>
              </a:rPr>
              <a:t>11</a:t>
            </a:r>
            <a:r>
              <a:rPr kumimoji="1" lang="en-US" altLang="ko-KR" sz="1000" dirty="0">
                <a:latin typeface="Arial Nova" panose="020B0504020202020204" pitchFamily="34" charset="0"/>
              </a:rPr>
              <a:t>,160</a:t>
            </a:r>
            <a:r>
              <a:rPr kumimoji="1" lang="en-US" altLang="ko-Kore-KR" sz="1000" dirty="0">
                <a:latin typeface="Arial Nova" panose="020B0504020202020204" pitchFamily="34" charset="0"/>
              </a:rPr>
              <a:t> patients with 33 cancer types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601FF06-9723-3786-50C8-A9FAF675810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37419" y="5152747"/>
            <a:ext cx="5232722" cy="116763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DF3DDA6-2542-697F-E418-69762D6B146C}"/>
              </a:ext>
            </a:extLst>
          </p:cNvPr>
          <p:cNvSpPr txBox="1"/>
          <p:nvPr/>
        </p:nvSpPr>
        <p:spPr>
          <a:xfrm>
            <a:off x="3337419" y="1098092"/>
            <a:ext cx="8113986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ko-Kore-KR" sz="2400" dirty="0">
                <a:latin typeface="Arial Nova" panose="020B0504020202020204" pitchFamily="34" charset="0"/>
              </a:rPr>
              <a:t>13 cancer types excluded</a:t>
            </a:r>
          </a:p>
          <a:p>
            <a:pPr marL="0" indent="0">
              <a:buNone/>
            </a:pPr>
            <a:r>
              <a:rPr kumimoji="1" lang="en-US" altLang="ko-KR" sz="1400" dirty="0">
                <a:latin typeface="Arial Nova" panose="020B0504020202020204" pitchFamily="34" charset="0"/>
                <a:sym typeface="Wingdings" pitchFamily="2" charset="2"/>
              </a:rPr>
              <a:t></a:t>
            </a:r>
            <a:r>
              <a:rPr kumimoji="1" lang="en-US" altLang="ko-Kore-KR" sz="1400" dirty="0">
                <a:latin typeface="Arial Nova" panose="020B0504020202020204" pitchFamily="34" charset="0"/>
              </a:rPr>
              <a:t> </a:t>
            </a:r>
            <a:r>
              <a:rPr kumimoji="1" lang="en-US" altLang="ko-Kore-KR" sz="1400" dirty="0">
                <a:solidFill>
                  <a:srgbClr val="0070C0"/>
                </a:solidFill>
                <a:latin typeface="Arial Nova" panose="020B0504020202020204" pitchFamily="34" charset="0"/>
              </a:rPr>
              <a:t>CESC, DLBC, GBM, LAML, LGG, OV, PCPG, PRAD, SARC, TGCT, THYM, UCEC, UCS </a:t>
            </a:r>
          </a:p>
          <a:p>
            <a:r>
              <a:rPr kumimoji="1" lang="en-US" altLang="ko-KR" sz="1400" dirty="0">
                <a:latin typeface="Arial Nova" panose="020B0504020202020204" pitchFamily="34" charset="0"/>
                <a:sym typeface="Wingdings" pitchFamily="2" charset="2"/>
              </a:rPr>
              <a:t></a:t>
            </a:r>
            <a:r>
              <a:rPr kumimoji="1" lang="en-US" altLang="ko-Kore-KR" sz="1400" dirty="0">
                <a:latin typeface="Arial Nova" panose="020B0504020202020204" pitchFamily="34" charset="0"/>
              </a:rPr>
              <a:t> Exclude patients missing clinical features used in cox regression</a:t>
            </a:r>
          </a:p>
          <a:p>
            <a:r>
              <a:rPr kumimoji="1" lang="en-US" altLang="ko-KR" sz="1400" dirty="0">
                <a:latin typeface="Arial Nova" panose="020B0504020202020204" pitchFamily="34" charset="0"/>
                <a:sym typeface="Wingdings" pitchFamily="2" charset="2"/>
              </a:rPr>
              <a:t></a:t>
            </a:r>
            <a:r>
              <a:rPr kumimoji="1" lang="en-US" altLang="ko-Kore-KR" sz="1400" dirty="0">
                <a:latin typeface="Arial Nova" panose="020B0504020202020204" pitchFamily="34" charset="0"/>
              </a:rPr>
              <a:t> The number of death events was too small for OS analysis (TGCT)</a:t>
            </a:r>
          </a:p>
        </p:txBody>
      </p:sp>
    </p:spTree>
    <p:extLst>
      <p:ext uri="{BB962C8B-B14F-4D97-AF65-F5344CB8AC3E}">
        <p14:creationId xmlns:p14="http://schemas.microsoft.com/office/powerpoint/2010/main" val="172268944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7FD48C-AC40-0297-AE08-2689C105B8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580768"/>
          </a:xfrm>
        </p:spPr>
        <p:txBody>
          <a:bodyPr>
            <a:normAutofit/>
          </a:bodyPr>
          <a:lstStyle/>
          <a:p>
            <a:r>
              <a:rPr kumimoji="1" lang="en-US" altLang="ko-Kore-KR" sz="2000" dirty="0">
                <a:latin typeface="Arial Nova" panose="020B0504020202020204" pitchFamily="34" charset="0"/>
              </a:rPr>
              <a:t>Future plan | Define ideal threshold of GVB</a:t>
            </a:r>
            <a:endParaRPr kumimoji="1" lang="ko-Kore-KR" altLang="en-US" sz="2000" dirty="0">
              <a:latin typeface="Arial Nova" panose="020B05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A590FB6A-B2EC-55D6-FE50-704D99F37D3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892800"/>
                <a:ext cx="10515600" cy="4351338"/>
              </a:xfrm>
            </p:spPr>
            <p:txBody>
              <a:bodyPr>
                <a:normAutofit/>
              </a:bodyPr>
              <a:lstStyle/>
              <a:p>
                <a:r>
                  <a:rPr kumimoji="1" lang="en-US" altLang="ko-Kore-KR" dirty="0">
                    <a:latin typeface="Arial Nova" panose="020B0504020202020204" pitchFamily="34" charset="0"/>
                  </a:rPr>
                  <a:t>Hypothesis</a:t>
                </a:r>
              </a:p>
              <a:p>
                <a:pPr marL="0" indent="0">
                  <a:buNone/>
                </a:pPr>
                <a:r>
                  <a:rPr kumimoji="1" lang="en-US" altLang="ko-Kore-KR" sz="1600" dirty="0">
                    <a:latin typeface="Arial Nova" panose="020B0504020202020204" pitchFamily="34" charset="0"/>
                    <a:sym typeface="Wingdings" pitchFamily="2" charset="2"/>
                  </a:rPr>
                  <a:t></a:t>
                </a:r>
                <a:r>
                  <a:rPr kumimoji="1" lang="en-US" altLang="ko-Kore-KR" sz="1600" dirty="0">
                    <a:latin typeface="Arial Nova" panose="020B0504020202020204" pitchFamily="34" charset="0"/>
                  </a:rPr>
                  <a:t> </a:t>
                </a:r>
                <a:r>
                  <a:rPr kumimoji="1" lang="en-US" altLang="ko-Kore-KR" sz="1600" dirty="0">
                    <a:solidFill>
                      <a:srgbClr val="0070C0"/>
                    </a:solidFill>
                    <a:latin typeface="Arial Nova" panose="020B0504020202020204" pitchFamily="34" charset="0"/>
                  </a:rPr>
                  <a:t>Specific threshold of GVB </a:t>
                </a:r>
                <a:r>
                  <a:rPr kumimoji="1" lang="en-US" altLang="ko-Kore-KR" sz="1600" dirty="0">
                    <a:latin typeface="Arial Nova" panose="020B0504020202020204" pitchFamily="34" charset="0"/>
                  </a:rPr>
                  <a:t>can</a:t>
                </a:r>
                <a:r>
                  <a:rPr kumimoji="1" lang="en-US" altLang="ko-Kore-KR" sz="1600" dirty="0">
                    <a:solidFill>
                      <a:srgbClr val="0070C0"/>
                    </a:solidFill>
                    <a:latin typeface="Arial Nova" panose="020B0504020202020204" pitchFamily="34" charset="0"/>
                  </a:rPr>
                  <a:t> predict better cancer prognosis </a:t>
                </a:r>
                <a:r>
                  <a:rPr kumimoji="1" lang="en-US" altLang="ko-Kore-KR" sz="1600" dirty="0">
                    <a:latin typeface="Arial Nova" panose="020B0504020202020204" pitchFamily="34" charset="0"/>
                  </a:rPr>
                  <a:t>of TCGA data</a:t>
                </a:r>
              </a:p>
              <a:p>
                <a:pPr marL="0" indent="0">
                  <a:buNone/>
                </a:pPr>
                <a:r>
                  <a:rPr kumimoji="1" lang="en-US" altLang="ko-Kore-KR" sz="1600" dirty="0">
                    <a:latin typeface="Arial Nova" panose="020B0504020202020204" pitchFamily="34" charset="0"/>
                    <a:sym typeface="Wingdings" pitchFamily="2" charset="2"/>
                  </a:rPr>
                  <a:t> </a:t>
                </a:r>
                <a:r>
                  <a:rPr kumimoji="1" lang="en-US" altLang="ko-Kore-KR" sz="1600" dirty="0">
                    <a:latin typeface="Arial Nova" panose="020B0504020202020204" pitchFamily="34" charset="0"/>
                  </a:rPr>
                  <a:t> Grouping patients to two group : </a:t>
                </a:r>
                <a:r>
                  <a:rPr kumimoji="1" lang="en-US" altLang="ko-Kore-KR" sz="1600" dirty="0">
                    <a:solidFill>
                      <a:srgbClr val="0070C0"/>
                    </a:solidFill>
                    <a:latin typeface="Arial Nova" panose="020B0504020202020204" pitchFamily="34" charset="0"/>
                  </a:rPr>
                  <a:t>Group1 </a:t>
                </a:r>
                <a:r>
                  <a:rPr kumimoji="1" lang="en-US" altLang="ko-Kore-KR" sz="1600" dirty="0">
                    <a:latin typeface="Arial Nova" panose="020B0504020202020204" pitchFamily="34" charset="0"/>
                  </a:rPr>
                  <a:t>has</a:t>
                </a:r>
                <a:r>
                  <a:rPr kumimoji="1" lang="en-US" altLang="ko-Kore-KR" sz="1600" dirty="0">
                    <a:solidFill>
                      <a:srgbClr val="0070C0"/>
                    </a:solidFill>
                    <a:latin typeface="Arial Nova" panose="020B0504020202020204" pitchFamily="34" charset="0"/>
                  </a:rPr>
                  <a:t> GVB of TP53  &lt; threshold</a:t>
                </a:r>
                <a:r>
                  <a:rPr kumimoji="1" lang="en-US" altLang="ko-Kore-KR" sz="1600" dirty="0">
                    <a:latin typeface="Arial Nova" panose="020B0504020202020204" pitchFamily="34" charset="0"/>
                  </a:rPr>
                  <a:t>, </a:t>
                </a:r>
                <a:r>
                  <a:rPr kumimoji="1" lang="en-US" altLang="ko-Kore-KR" sz="1600" dirty="0">
                    <a:solidFill>
                      <a:srgbClr val="0070C0"/>
                    </a:solidFill>
                    <a:latin typeface="Arial Nova" panose="020B0504020202020204" pitchFamily="34" charset="0"/>
                  </a:rPr>
                  <a:t>Group2 </a:t>
                </a:r>
                <a:r>
                  <a:rPr kumimoji="1" lang="en-US" altLang="ko-Kore-KR" sz="1600" dirty="0">
                    <a:latin typeface="Arial Nova" panose="020B0504020202020204" pitchFamily="34" charset="0"/>
                  </a:rPr>
                  <a:t>has</a:t>
                </a:r>
                <a:r>
                  <a:rPr kumimoji="1" lang="en-US" altLang="ko-Kore-KR" sz="1600" dirty="0">
                    <a:solidFill>
                      <a:srgbClr val="0070C0"/>
                    </a:solidFill>
                    <a:latin typeface="Arial Nova" panose="020B0504020202020204" pitchFamily="34" charset="0"/>
                  </a:rPr>
                  <a:t> GVB of TP53 </a:t>
                </a:r>
                <a14:m>
                  <m:oMath xmlns:m="http://schemas.openxmlformats.org/officeDocument/2006/math">
                    <m:r>
                      <a:rPr kumimoji="1" lang="en-US" altLang="ko-Kore-KR" sz="16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kumimoji="1" lang="en-US" altLang="ko-Kore-KR" sz="1600" dirty="0">
                    <a:solidFill>
                      <a:srgbClr val="0070C0"/>
                    </a:solidFill>
                    <a:latin typeface="Arial Nova" panose="020B0504020202020204" pitchFamily="34" charset="0"/>
                  </a:rPr>
                  <a:t> threshold</a:t>
                </a:r>
                <a:endParaRPr kumimoji="1" lang="en-US" altLang="ko-Kore-KR" sz="1600" dirty="0">
                  <a:latin typeface="Arial Nova" panose="020B0504020202020204" pitchFamily="34" charset="0"/>
                </a:endParaRPr>
              </a:p>
              <a:p>
                <a:pPr marL="0" indent="0">
                  <a:buNone/>
                </a:pPr>
                <a:r>
                  <a:rPr kumimoji="1" lang="en-US" altLang="ko-Kore-KR" sz="1600" dirty="0">
                    <a:latin typeface="Arial Nova" panose="020B0504020202020204" pitchFamily="34" charset="0"/>
                    <a:sym typeface="Wingdings" pitchFamily="2" charset="2"/>
                  </a:rPr>
                  <a:t> </a:t>
                </a:r>
                <a:r>
                  <a:rPr kumimoji="1" lang="en-US" altLang="ko-Kore-KR" sz="1600" dirty="0">
                    <a:latin typeface="Arial Nova" panose="020B0504020202020204" pitchFamily="34" charset="0"/>
                  </a:rPr>
                  <a:t> The expected result of Cox regression of Group1 : </a:t>
                </a:r>
                <a:r>
                  <a:rPr kumimoji="1" lang="en-US" altLang="ko-Kore-KR" sz="1600" dirty="0">
                    <a:solidFill>
                      <a:srgbClr val="0070C0"/>
                    </a:solidFill>
                    <a:latin typeface="Arial Nova" panose="020B0504020202020204" pitchFamily="34" charset="0"/>
                  </a:rPr>
                  <a:t>HR &gt; 1 </a:t>
                </a:r>
                <a:r>
                  <a:rPr kumimoji="1" lang="en-US" altLang="ko-Kore-KR" sz="1600" dirty="0">
                    <a:latin typeface="Arial Nova" panose="020B0504020202020204" pitchFamily="34" charset="0"/>
                  </a:rPr>
                  <a:t>and </a:t>
                </a:r>
                <a:r>
                  <a:rPr kumimoji="1" lang="en-US" altLang="ko-Kore-KR" sz="1600" dirty="0">
                    <a:solidFill>
                      <a:srgbClr val="0070C0"/>
                    </a:solidFill>
                    <a:latin typeface="Arial Nova" panose="020B0504020202020204" pitchFamily="34" charset="0"/>
                  </a:rPr>
                  <a:t>p-value &lt; 0.05</a:t>
                </a:r>
              </a:p>
              <a:p>
                <a:pPr marL="0" indent="0">
                  <a:buNone/>
                </a:pPr>
                <a:r>
                  <a:rPr kumimoji="1" lang="en-US" altLang="ko-Kore-KR" sz="1600" dirty="0">
                    <a:latin typeface="Arial Nova" panose="020B0504020202020204" pitchFamily="34" charset="0"/>
                    <a:sym typeface="Wingdings" pitchFamily="2" charset="2"/>
                  </a:rPr>
                  <a:t> </a:t>
                </a:r>
                <a:r>
                  <a:rPr kumimoji="1" lang="en-US" altLang="ko-Kore-KR" sz="1600" dirty="0">
                    <a:latin typeface="Arial Nova" panose="020B0504020202020204" pitchFamily="34" charset="0"/>
                  </a:rPr>
                  <a:t> The ideal threshold: the maximum counts of expected result for 20 TCGA cancer types</a:t>
                </a:r>
              </a:p>
              <a:p>
                <a:pPr marL="0" indent="0">
                  <a:buNone/>
                </a:pPr>
                <a:r>
                  <a:rPr kumimoji="1" lang="en-US" altLang="ko-Kore-KR" sz="2000" dirty="0"/>
                  <a:t> </a:t>
                </a:r>
                <a:endParaRPr kumimoji="1" lang="ko-Kore-KR" altLang="en-US" sz="2000" dirty="0"/>
              </a:p>
            </p:txBody>
          </p:sp>
        </mc:Choice>
        <mc:Fallback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A590FB6A-B2EC-55D6-FE50-704D99F37D3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892800"/>
                <a:ext cx="10515600" cy="4351338"/>
              </a:xfrm>
              <a:blipFill>
                <a:blip r:embed="rId2"/>
                <a:stretch>
                  <a:fillRect l="-1086" t="-2624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직사각형 3">
            <a:extLst>
              <a:ext uri="{FF2B5EF4-FFF2-40B4-BE49-F238E27FC236}">
                <a16:creationId xmlns:a16="http://schemas.microsoft.com/office/drawing/2014/main" id="{48DA103F-F9CA-A5FA-D78D-9B7F2093F4DD}"/>
              </a:ext>
            </a:extLst>
          </p:cNvPr>
          <p:cNvSpPr/>
          <p:nvPr/>
        </p:nvSpPr>
        <p:spPr>
          <a:xfrm>
            <a:off x="0" y="534173"/>
            <a:ext cx="12192000" cy="135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306162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7FD48C-AC40-0297-AE08-2689C105B8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580768"/>
          </a:xfrm>
        </p:spPr>
        <p:txBody>
          <a:bodyPr>
            <a:normAutofit/>
          </a:bodyPr>
          <a:lstStyle/>
          <a:p>
            <a:r>
              <a:rPr kumimoji="1" lang="en-US" altLang="ko-Kore-KR" sz="2000" dirty="0">
                <a:latin typeface="Arial Nova" panose="020B0504020202020204" pitchFamily="34" charset="0"/>
              </a:rPr>
              <a:t>Data | TCGA Clinical features used in Cox regression</a:t>
            </a:r>
            <a:endParaRPr kumimoji="1" lang="ko-Kore-KR" altLang="en-US" sz="2000" dirty="0">
              <a:latin typeface="Arial Nova" panose="020B0504020202020204" pitchFamily="34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8DA103F-F9CA-A5FA-D78D-9B7F2093F4DD}"/>
              </a:ext>
            </a:extLst>
          </p:cNvPr>
          <p:cNvSpPr/>
          <p:nvPr/>
        </p:nvSpPr>
        <p:spPr>
          <a:xfrm>
            <a:off x="0" y="534173"/>
            <a:ext cx="12192000" cy="135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3BA96CA-74DE-8506-5C36-4346455278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8210" y="816086"/>
            <a:ext cx="7772400" cy="219325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4EFF50E-AC4A-7C44-B12B-A450A3DACA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8253" y="3176584"/>
            <a:ext cx="4212313" cy="3534846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33CA4052-E0E4-7D9C-398E-56ABB1256864}"/>
              </a:ext>
            </a:extLst>
          </p:cNvPr>
          <p:cNvSpPr/>
          <p:nvPr/>
        </p:nvSpPr>
        <p:spPr>
          <a:xfrm>
            <a:off x="5448254" y="3877518"/>
            <a:ext cx="871524" cy="2446309"/>
          </a:xfrm>
          <a:prstGeom prst="rect">
            <a:avLst/>
          </a:prstGeom>
          <a:solidFill>
            <a:schemeClr val="accent1">
              <a:alpha val="0"/>
            </a:schemeClr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DD676455-64E7-2B77-C1E7-4BFD9E80DBC2}"/>
              </a:ext>
            </a:extLst>
          </p:cNvPr>
          <p:cNvGrpSpPr/>
          <p:nvPr/>
        </p:nvGrpSpPr>
        <p:grpSpPr>
          <a:xfrm>
            <a:off x="612000" y="1334233"/>
            <a:ext cx="1625255" cy="1625255"/>
            <a:chOff x="617373" y="2616372"/>
            <a:chExt cx="1625255" cy="1625255"/>
          </a:xfrm>
        </p:grpSpPr>
        <p:pic>
          <p:nvPicPr>
            <p:cNvPr id="9" name="그래픽 8" descr="용지 단색으로 채워진">
              <a:extLst>
                <a:ext uri="{FF2B5EF4-FFF2-40B4-BE49-F238E27FC236}">
                  <a16:creationId xmlns:a16="http://schemas.microsoft.com/office/drawing/2014/main" id="{0DAF074D-2DA2-FF54-82E7-BC44A82C102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17373" y="2616372"/>
              <a:ext cx="1625255" cy="1625255"/>
            </a:xfrm>
            <a:prstGeom prst="rect">
              <a:avLst/>
            </a:prstGeom>
          </p:spPr>
        </p:pic>
        <p:pic>
          <p:nvPicPr>
            <p:cNvPr id="10" name="내용 개체 틀 5" descr="DNA 단색으로 채워진">
              <a:extLst>
                <a:ext uri="{FF2B5EF4-FFF2-40B4-BE49-F238E27FC236}">
                  <a16:creationId xmlns:a16="http://schemas.microsoft.com/office/drawing/2014/main" id="{592A64C8-811B-B193-900D-DD23BD7C898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087554" y="3262286"/>
              <a:ext cx="666249" cy="666249"/>
            </a:xfrm>
            <a:prstGeom prst="rect">
              <a:avLst/>
            </a:prstGeom>
          </p:spPr>
        </p:pic>
        <p:sp>
          <p:nvSpPr>
            <p:cNvPr id="11" name="폭발 2[E] 10">
              <a:extLst>
                <a:ext uri="{FF2B5EF4-FFF2-40B4-BE49-F238E27FC236}">
                  <a16:creationId xmlns:a16="http://schemas.microsoft.com/office/drawing/2014/main" id="{8EC49ED0-37E6-5DCE-9FCE-46CB76BA42CF}"/>
                </a:ext>
              </a:extLst>
            </p:cNvPr>
            <p:cNvSpPr/>
            <p:nvPr/>
          </p:nvSpPr>
          <p:spPr>
            <a:xfrm>
              <a:off x="1253537" y="3599316"/>
              <a:ext cx="117863" cy="117863"/>
            </a:xfrm>
            <a:prstGeom prst="irregularSeal2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9255D482-E507-0D82-F2DE-DAEC35E18C67}"/>
              </a:ext>
            </a:extLst>
          </p:cNvPr>
          <p:cNvSpPr txBox="1"/>
          <p:nvPr/>
        </p:nvSpPr>
        <p:spPr>
          <a:xfrm>
            <a:off x="679064" y="2808258"/>
            <a:ext cx="14082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600" dirty="0">
                <a:latin typeface="Arial Nova" panose="020B0504020202020204" pitchFamily="34" charset="0"/>
              </a:rPr>
              <a:t>Mutation data</a:t>
            </a:r>
          </a:p>
          <a:p>
            <a:pPr algn="ctr"/>
            <a:r>
              <a:rPr kumimoji="1" lang="en-US" altLang="ko-Kore-KR" sz="1000" dirty="0">
                <a:latin typeface="Arial Nova" panose="020B0504020202020204" pitchFamily="34" charset="0"/>
              </a:rPr>
              <a:t>10,224 patients with 3,600,961 mutations 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2AC0B194-E052-37D5-BE3C-40BAA66308CC}"/>
              </a:ext>
            </a:extLst>
          </p:cNvPr>
          <p:cNvGrpSpPr/>
          <p:nvPr/>
        </p:nvGrpSpPr>
        <p:grpSpPr>
          <a:xfrm>
            <a:off x="612000" y="4433513"/>
            <a:ext cx="1625255" cy="1625255"/>
            <a:chOff x="598715" y="1451793"/>
            <a:chExt cx="1625255" cy="1625255"/>
          </a:xfrm>
        </p:grpSpPr>
        <p:pic>
          <p:nvPicPr>
            <p:cNvPr id="20" name="그래픽 19" descr="용지 단색으로 채워진">
              <a:extLst>
                <a:ext uri="{FF2B5EF4-FFF2-40B4-BE49-F238E27FC236}">
                  <a16:creationId xmlns:a16="http://schemas.microsoft.com/office/drawing/2014/main" id="{8E112849-BA93-FE82-FBEF-C7EB1ABED1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98715" y="1451793"/>
              <a:ext cx="1625255" cy="1625255"/>
            </a:xfrm>
            <a:prstGeom prst="rect">
              <a:avLst/>
            </a:prstGeom>
          </p:spPr>
        </p:pic>
        <p:pic>
          <p:nvPicPr>
            <p:cNvPr id="21" name="그래픽 20" descr="의사 남성 단색으로 채워진">
              <a:extLst>
                <a:ext uri="{FF2B5EF4-FFF2-40B4-BE49-F238E27FC236}">
                  <a16:creationId xmlns:a16="http://schemas.microsoft.com/office/drawing/2014/main" id="{331AEA90-53FE-5C0E-DA40-B4395EBDF54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37550" y="2091168"/>
              <a:ext cx="747584" cy="747584"/>
            </a:xfrm>
            <a:prstGeom prst="rect">
              <a:avLst/>
            </a:prstGeom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CFBD7E8C-8921-B85D-5675-11D0157D0E78}"/>
              </a:ext>
            </a:extLst>
          </p:cNvPr>
          <p:cNvSpPr txBox="1"/>
          <p:nvPr/>
        </p:nvSpPr>
        <p:spPr>
          <a:xfrm>
            <a:off x="716366" y="5870140"/>
            <a:ext cx="14165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600" dirty="0">
                <a:latin typeface="Arial Nova" panose="020B0504020202020204" pitchFamily="34" charset="0"/>
              </a:rPr>
              <a:t>Clinical data</a:t>
            </a:r>
          </a:p>
          <a:p>
            <a:pPr algn="ctr"/>
            <a:r>
              <a:rPr kumimoji="1" lang="en-US" altLang="ko-Kore-KR" sz="1000" dirty="0">
                <a:latin typeface="Arial Nova" panose="020B0504020202020204" pitchFamily="34" charset="0"/>
              </a:rPr>
              <a:t>11</a:t>
            </a:r>
            <a:r>
              <a:rPr kumimoji="1" lang="en-US" altLang="ko-KR" sz="1000" dirty="0">
                <a:latin typeface="Arial Nova" panose="020B0504020202020204" pitchFamily="34" charset="0"/>
              </a:rPr>
              <a:t>,160</a:t>
            </a:r>
            <a:r>
              <a:rPr kumimoji="1" lang="en-US" altLang="ko-Kore-KR" sz="1000" dirty="0">
                <a:latin typeface="Arial Nova" panose="020B0504020202020204" pitchFamily="34" charset="0"/>
              </a:rPr>
              <a:t> patients with 33 cancer types</a:t>
            </a:r>
          </a:p>
        </p:txBody>
      </p:sp>
    </p:spTree>
    <p:extLst>
      <p:ext uri="{BB962C8B-B14F-4D97-AF65-F5344CB8AC3E}">
        <p14:creationId xmlns:p14="http://schemas.microsoft.com/office/powerpoint/2010/main" val="39815257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7FD48C-AC40-0297-AE08-2689C105B8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580768"/>
          </a:xfrm>
        </p:spPr>
        <p:txBody>
          <a:bodyPr>
            <a:normAutofit/>
          </a:bodyPr>
          <a:lstStyle/>
          <a:p>
            <a:r>
              <a:rPr kumimoji="1" lang="en-US" altLang="ko-Kore-KR" sz="2000" dirty="0">
                <a:latin typeface="Arial Nova" panose="020B0504020202020204" pitchFamily="34" charset="0"/>
              </a:rPr>
              <a:t>Data | TCGA Mutation types used GVB calculation</a:t>
            </a:r>
            <a:endParaRPr kumimoji="1" lang="ko-Kore-KR" altLang="en-US" sz="2000" dirty="0">
              <a:latin typeface="Arial Nova" panose="020B0504020202020204" pitchFamily="34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8DA103F-F9CA-A5FA-D78D-9B7F2093F4DD}"/>
              </a:ext>
            </a:extLst>
          </p:cNvPr>
          <p:cNvSpPr/>
          <p:nvPr/>
        </p:nvSpPr>
        <p:spPr>
          <a:xfrm>
            <a:off x="0" y="534173"/>
            <a:ext cx="12192000" cy="135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DD676455-64E7-2B77-C1E7-4BFD9E80DBC2}"/>
              </a:ext>
            </a:extLst>
          </p:cNvPr>
          <p:cNvGrpSpPr/>
          <p:nvPr/>
        </p:nvGrpSpPr>
        <p:grpSpPr>
          <a:xfrm>
            <a:off x="612000" y="1334233"/>
            <a:ext cx="1625255" cy="1625255"/>
            <a:chOff x="617373" y="2616372"/>
            <a:chExt cx="1625255" cy="1625255"/>
          </a:xfrm>
        </p:grpSpPr>
        <p:pic>
          <p:nvPicPr>
            <p:cNvPr id="9" name="그래픽 8" descr="용지 단색으로 채워진">
              <a:extLst>
                <a:ext uri="{FF2B5EF4-FFF2-40B4-BE49-F238E27FC236}">
                  <a16:creationId xmlns:a16="http://schemas.microsoft.com/office/drawing/2014/main" id="{0DAF074D-2DA2-FF54-82E7-BC44A82C10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17373" y="2616372"/>
              <a:ext cx="1625255" cy="1625255"/>
            </a:xfrm>
            <a:prstGeom prst="rect">
              <a:avLst/>
            </a:prstGeom>
          </p:spPr>
        </p:pic>
        <p:pic>
          <p:nvPicPr>
            <p:cNvPr id="10" name="내용 개체 틀 5" descr="DNA 단색으로 채워진">
              <a:extLst>
                <a:ext uri="{FF2B5EF4-FFF2-40B4-BE49-F238E27FC236}">
                  <a16:creationId xmlns:a16="http://schemas.microsoft.com/office/drawing/2014/main" id="{592A64C8-811B-B193-900D-DD23BD7C898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87554" y="3262286"/>
              <a:ext cx="666249" cy="666249"/>
            </a:xfrm>
            <a:prstGeom prst="rect">
              <a:avLst/>
            </a:prstGeom>
          </p:spPr>
        </p:pic>
        <p:sp>
          <p:nvSpPr>
            <p:cNvPr id="11" name="폭발 2[E] 10">
              <a:extLst>
                <a:ext uri="{FF2B5EF4-FFF2-40B4-BE49-F238E27FC236}">
                  <a16:creationId xmlns:a16="http://schemas.microsoft.com/office/drawing/2014/main" id="{8EC49ED0-37E6-5DCE-9FCE-46CB76BA42CF}"/>
                </a:ext>
              </a:extLst>
            </p:cNvPr>
            <p:cNvSpPr/>
            <p:nvPr/>
          </p:nvSpPr>
          <p:spPr>
            <a:xfrm>
              <a:off x="1253537" y="3599316"/>
              <a:ext cx="117863" cy="117863"/>
            </a:xfrm>
            <a:prstGeom prst="irregularSeal2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9255D482-E507-0D82-F2DE-DAEC35E18C67}"/>
              </a:ext>
            </a:extLst>
          </p:cNvPr>
          <p:cNvSpPr txBox="1"/>
          <p:nvPr/>
        </p:nvSpPr>
        <p:spPr>
          <a:xfrm>
            <a:off x="679064" y="2808258"/>
            <a:ext cx="14082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600" dirty="0">
                <a:latin typeface="Arial Nova" panose="020B0504020202020204" pitchFamily="34" charset="0"/>
              </a:rPr>
              <a:t>Mutation data</a:t>
            </a:r>
          </a:p>
          <a:p>
            <a:pPr algn="ctr"/>
            <a:r>
              <a:rPr kumimoji="1" lang="en-US" altLang="ko-Kore-KR" sz="1000" dirty="0">
                <a:latin typeface="Arial Nova" panose="020B0504020202020204" pitchFamily="34" charset="0"/>
              </a:rPr>
              <a:t>10,224 patients with 3,600,961 mutations 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2AC0B194-E052-37D5-BE3C-40BAA66308CC}"/>
              </a:ext>
            </a:extLst>
          </p:cNvPr>
          <p:cNvGrpSpPr/>
          <p:nvPr/>
        </p:nvGrpSpPr>
        <p:grpSpPr>
          <a:xfrm>
            <a:off x="612000" y="4433513"/>
            <a:ext cx="1625255" cy="1625255"/>
            <a:chOff x="598715" y="1451793"/>
            <a:chExt cx="1625255" cy="1625255"/>
          </a:xfrm>
        </p:grpSpPr>
        <p:pic>
          <p:nvPicPr>
            <p:cNvPr id="20" name="그래픽 19" descr="용지 단색으로 채워진">
              <a:extLst>
                <a:ext uri="{FF2B5EF4-FFF2-40B4-BE49-F238E27FC236}">
                  <a16:creationId xmlns:a16="http://schemas.microsoft.com/office/drawing/2014/main" id="{8E112849-BA93-FE82-FBEF-C7EB1ABED1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98715" y="1451793"/>
              <a:ext cx="1625255" cy="1625255"/>
            </a:xfrm>
            <a:prstGeom prst="rect">
              <a:avLst/>
            </a:prstGeom>
          </p:spPr>
        </p:pic>
        <p:pic>
          <p:nvPicPr>
            <p:cNvPr id="21" name="그래픽 20" descr="의사 남성 단색으로 채워진">
              <a:extLst>
                <a:ext uri="{FF2B5EF4-FFF2-40B4-BE49-F238E27FC236}">
                  <a16:creationId xmlns:a16="http://schemas.microsoft.com/office/drawing/2014/main" id="{331AEA90-53FE-5C0E-DA40-B4395EBDF54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037550" y="2091168"/>
              <a:ext cx="747584" cy="747584"/>
            </a:xfrm>
            <a:prstGeom prst="rect">
              <a:avLst/>
            </a:prstGeom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CFBD7E8C-8921-B85D-5675-11D0157D0E78}"/>
              </a:ext>
            </a:extLst>
          </p:cNvPr>
          <p:cNvSpPr txBox="1"/>
          <p:nvPr/>
        </p:nvSpPr>
        <p:spPr>
          <a:xfrm>
            <a:off x="716366" y="5870140"/>
            <a:ext cx="14165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600" dirty="0">
                <a:latin typeface="Arial Nova" panose="020B0504020202020204" pitchFamily="34" charset="0"/>
              </a:rPr>
              <a:t>Clinical data</a:t>
            </a:r>
          </a:p>
          <a:p>
            <a:pPr algn="ctr"/>
            <a:r>
              <a:rPr kumimoji="1" lang="en-US" altLang="ko-Kore-KR" sz="1000" dirty="0">
                <a:latin typeface="Arial Nova" panose="020B0504020202020204" pitchFamily="34" charset="0"/>
              </a:rPr>
              <a:t>11</a:t>
            </a:r>
            <a:r>
              <a:rPr kumimoji="1" lang="en-US" altLang="ko-KR" sz="1000" dirty="0">
                <a:latin typeface="Arial Nova" panose="020B0504020202020204" pitchFamily="34" charset="0"/>
              </a:rPr>
              <a:t>,160</a:t>
            </a:r>
            <a:r>
              <a:rPr kumimoji="1" lang="en-US" altLang="ko-Kore-KR" sz="1000" dirty="0">
                <a:latin typeface="Arial Nova" panose="020B0504020202020204" pitchFamily="34" charset="0"/>
              </a:rPr>
              <a:t> patients with 33 cancer types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59E9030-7F7E-A255-3DB7-A1DC6852F59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62622" y="3425191"/>
            <a:ext cx="5217926" cy="253243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B037302-3458-3BB4-1FF4-AE105932C70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55580" y="3397748"/>
            <a:ext cx="3224420" cy="3049655"/>
          </a:xfrm>
          <a:prstGeom prst="rect">
            <a:avLst/>
          </a:prstGeom>
        </p:spPr>
      </p:pic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49F79888-6AF6-4348-A273-64F8A5A16C0C}"/>
              </a:ext>
            </a:extLst>
          </p:cNvPr>
          <p:cNvCxnSpPr>
            <a:cxnSpLocks/>
          </p:cNvCxnSpPr>
          <p:nvPr/>
        </p:nvCxnSpPr>
        <p:spPr>
          <a:xfrm>
            <a:off x="8720015" y="4521079"/>
            <a:ext cx="2728389" cy="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121C3422-85F4-E905-ED96-02C23BA436BE}"/>
              </a:ext>
            </a:extLst>
          </p:cNvPr>
          <p:cNvCxnSpPr>
            <a:cxnSpLocks/>
          </p:cNvCxnSpPr>
          <p:nvPr/>
        </p:nvCxnSpPr>
        <p:spPr>
          <a:xfrm>
            <a:off x="8355580" y="4691408"/>
            <a:ext cx="2949388" cy="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CF8D841E-C00B-8DA6-A7A4-C0CFC6F972A2}"/>
              </a:ext>
            </a:extLst>
          </p:cNvPr>
          <p:cNvSpPr txBox="1"/>
          <p:nvPr/>
        </p:nvSpPr>
        <p:spPr>
          <a:xfrm>
            <a:off x="3337418" y="1098092"/>
            <a:ext cx="866251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ko-Kore-KR" sz="2400" dirty="0">
                <a:latin typeface="Arial Nova" panose="020B0504020202020204" pitchFamily="34" charset="0"/>
              </a:rPr>
              <a:t>Mutation types used to calculate GVB</a:t>
            </a:r>
          </a:p>
          <a:p>
            <a:pPr marL="0" indent="0">
              <a:buNone/>
            </a:pPr>
            <a:r>
              <a:rPr kumimoji="1" lang="en-US" altLang="ko-KR" sz="1400" dirty="0">
                <a:latin typeface="Arial Nova" panose="020B0504020202020204" pitchFamily="34" charset="0"/>
                <a:sym typeface="Wingdings" pitchFamily="2" charset="2"/>
              </a:rPr>
              <a:t></a:t>
            </a:r>
            <a:r>
              <a:rPr kumimoji="1" lang="en-US" altLang="ko-Kore-KR" sz="1400" dirty="0">
                <a:latin typeface="Arial Nova" panose="020B0504020202020204" pitchFamily="34" charset="0"/>
              </a:rPr>
              <a:t> Missense mutation : </a:t>
            </a:r>
            <a:r>
              <a:rPr kumimoji="1" lang="en-US" altLang="ko-Kore-KR" sz="1400" dirty="0">
                <a:solidFill>
                  <a:srgbClr val="0070C0"/>
                </a:solidFill>
                <a:latin typeface="Arial Nova" panose="020B0504020202020204" pitchFamily="34" charset="0"/>
              </a:rPr>
              <a:t>A point mutation in a codon </a:t>
            </a:r>
            <a:r>
              <a:rPr kumimoji="1" lang="en-US" altLang="ko-Kore-KR" sz="1400" dirty="0">
                <a:latin typeface="Arial Nova" panose="020B0504020202020204" pitchFamily="34" charset="0"/>
              </a:rPr>
              <a:t>that </a:t>
            </a:r>
            <a:r>
              <a:rPr kumimoji="1" lang="en-US" altLang="ko-Kore-KR" sz="1400" dirty="0">
                <a:solidFill>
                  <a:srgbClr val="0070C0"/>
                </a:solidFill>
                <a:latin typeface="Arial Nova" panose="020B0504020202020204" pitchFamily="34" charset="0"/>
              </a:rPr>
              <a:t>codes for a different amino acid</a:t>
            </a:r>
          </a:p>
          <a:p>
            <a:r>
              <a:rPr kumimoji="1" lang="en-US" altLang="ko-KR" sz="1400" dirty="0">
                <a:latin typeface="Arial Nova" panose="020B0504020202020204" pitchFamily="34" charset="0"/>
                <a:sym typeface="Wingdings" pitchFamily="2" charset="2"/>
              </a:rPr>
              <a:t></a:t>
            </a:r>
            <a:r>
              <a:rPr kumimoji="1" lang="en-US" altLang="ko-Kore-KR" sz="1400" dirty="0">
                <a:latin typeface="Arial Nova" panose="020B0504020202020204" pitchFamily="34" charset="0"/>
              </a:rPr>
              <a:t> Nonsense mutation : </a:t>
            </a:r>
            <a:r>
              <a:rPr kumimoji="1" lang="en-US" altLang="ko-Kore-KR" sz="1400" dirty="0">
                <a:solidFill>
                  <a:srgbClr val="0070C0"/>
                </a:solidFill>
                <a:latin typeface="Arial Nova" panose="020B0504020202020204" pitchFamily="34" charset="0"/>
              </a:rPr>
              <a:t>A point mutation in a DNA sequence </a:t>
            </a:r>
            <a:r>
              <a:rPr kumimoji="1" lang="en-US" altLang="ko-Kore-KR" sz="1400" dirty="0">
                <a:latin typeface="Arial Nova" panose="020B0504020202020204" pitchFamily="34" charset="0"/>
              </a:rPr>
              <a:t>that </a:t>
            </a:r>
            <a:r>
              <a:rPr kumimoji="1" lang="en-US" altLang="ko-Kore-KR" sz="1400" dirty="0">
                <a:solidFill>
                  <a:srgbClr val="0070C0"/>
                </a:solidFill>
                <a:latin typeface="Arial Nova" panose="020B0504020202020204" pitchFamily="34" charset="0"/>
              </a:rPr>
              <a:t>results a premature stop codon</a:t>
            </a:r>
          </a:p>
          <a:p>
            <a:r>
              <a:rPr kumimoji="1" lang="en-US" altLang="ko-KR" sz="1400" dirty="0">
                <a:latin typeface="Arial Nova" panose="020B0504020202020204" pitchFamily="34" charset="0"/>
                <a:sym typeface="Wingdings" pitchFamily="2" charset="2"/>
              </a:rPr>
              <a:t></a:t>
            </a:r>
            <a:r>
              <a:rPr kumimoji="1" lang="en-US" altLang="ko-Kore-KR" sz="1400" dirty="0">
                <a:latin typeface="Arial Nova" panose="020B0504020202020204" pitchFamily="34" charset="0"/>
              </a:rPr>
              <a:t> </a:t>
            </a:r>
            <a:r>
              <a:rPr kumimoji="1" lang="en-US" altLang="ko-Kore-KR" sz="1400" dirty="0" err="1">
                <a:latin typeface="Arial Nova" panose="020B0504020202020204" pitchFamily="34" charset="0"/>
              </a:rPr>
              <a:t>Frame_Shift_Ins</a:t>
            </a:r>
            <a:r>
              <a:rPr kumimoji="1" lang="en-US" altLang="ko-Kore-KR" sz="1400" dirty="0">
                <a:latin typeface="Arial Nova" panose="020B0504020202020204" pitchFamily="34" charset="0"/>
              </a:rPr>
              <a:t> : </a:t>
            </a:r>
            <a:r>
              <a:rPr kumimoji="1" lang="en-US" altLang="ko-Kore-KR" sz="1400" dirty="0">
                <a:solidFill>
                  <a:srgbClr val="0070C0"/>
                </a:solidFill>
                <a:latin typeface="Arial Nova" panose="020B0504020202020204" pitchFamily="34" charset="0"/>
              </a:rPr>
              <a:t>Bases</a:t>
            </a:r>
            <a:r>
              <a:rPr kumimoji="1" lang="en-US" altLang="ko-Kore-KR" sz="1400" dirty="0">
                <a:solidFill>
                  <a:srgbClr val="0070C0"/>
                </a:solidFill>
                <a:latin typeface="Helvetica" pitchFamily="2" charset="0"/>
              </a:rPr>
              <a:t> </a:t>
            </a:r>
            <a:r>
              <a:rPr lang="en-US" altLang="ko-Kore-KR" sz="1400" b="0" i="0" dirty="0">
                <a:solidFill>
                  <a:srgbClr val="0070C0"/>
                </a:solidFill>
                <a:effectLst/>
                <a:latin typeface="Helvetica" pitchFamily="2" charset="0"/>
              </a:rPr>
              <a:t>insertion </a:t>
            </a:r>
            <a:r>
              <a:rPr lang="en-US" altLang="ko-Kore-KR" sz="1400" b="0" i="0" dirty="0">
                <a:solidFill>
                  <a:srgbClr val="222222"/>
                </a:solidFill>
                <a:effectLst/>
                <a:latin typeface="Helvetica" pitchFamily="2" charset="0"/>
              </a:rPr>
              <a:t>which </a:t>
            </a:r>
            <a:r>
              <a:rPr lang="en-US" altLang="ko-Kore-KR" sz="1400" b="0" i="0" dirty="0">
                <a:solidFill>
                  <a:srgbClr val="0070C0"/>
                </a:solidFill>
                <a:effectLst/>
                <a:latin typeface="Helvetica" pitchFamily="2" charset="0"/>
              </a:rPr>
              <a:t>causes a disruption of the translational reading frame</a:t>
            </a:r>
            <a:endParaRPr kumimoji="1" lang="en-US" altLang="ko-Kore-KR" sz="1400" dirty="0">
              <a:solidFill>
                <a:srgbClr val="0070C0"/>
              </a:solidFill>
              <a:latin typeface="Arial Nova" panose="020B0504020202020204" pitchFamily="34" charset="0"/>
            </a:endParaRPr>
          </a:p>
          <a:p>
            <a:r>
              <a:rPr kumimoji="1" lang="en-US" altLang="ko-KR" sz="1400" dirty="0">
                <a:latin typeface="Arial Nova" panose="020B0504020202020204" pitchFamily="34" charset="0"/>
                <a:sym typeface="Wingdings" pitchFamily="2" charset="2"/>
              </a:rPr>
              <a:t></a:t>
            </a:r>
            <a:r>
              <a:rPr kumimoji="1" lang="en-US" altLang="ko-Kore-KR" sz="1400" dirty="0">
                <a:latin typeface="Arial Nova" panose="020B0504020202020204" pitchFamily="34" charset="0"/>
                <a:sym typeface="Wingdings" pitchFamily="2" charset="2"/>
              </a:rPr>
              <a:t> </a:t>
            </a:r>
            <a:r>
              <a:rPr kumimoji="1" lang="en-US" altLang="ko-Kore-KR" sz="1400" dirty="0" err="1">
                <a:latin typeface="Arial Nova" panose="020B0504020202020204" pitchFamily="34" charset="0"/>
                <a:sym typeface="Wingdings" pitchFamily="2" charset="2"/>
              </a:rPr>
              <a:t>Frame_Shift_Del</a:t>
            </a:r>
            <a:r>
              <a:rPr kumimoji="1" lang="en-US" altLang="ko-Kore-KR" sz="1400" dirty="0">
                <a:latin typeface="Arial Nova" panose="020B0504020202020204" pitchFamily="34" charset="0"/>
                <a:sym typeface="Wingdings" pitchFamily="2" charset="2"/>
              </a:rPr>
              <a:t> : </a:t>
            </a:r>
            <a:r>
              <a:rPr kumimoji="1" lang="en-US" altLang="ko-Kore-KR" sz="1400" dirty="0">
                <a:solidFill>
                  <a:srgbClr val="0070C0"/>
                </a:solidFill>
                <a:latin typeface="Helvetica" pitchFamily="2" charset="0"/>
                <a:sym typeface="Wingdings" pitchFamily="2" charset="2"/>
              </a:rPr>
              <a:t>Bases</a:t>
            </a:r>
            <a:r>
              <a:rPr lang="en-US" altLang="ko-Kore-KR" sz="1400" b="0" i="0" dirty="0">
                <a:solidFill>
                  <a:srgbClr val="0070C0"/>
                </a:solidFill>
                <a:effectLst/>
                <a:latin typeface="Helvetica" pitchFamily="2" charset="0"/>
              </a:rPr>
              <a:t> deletion </a:t>
            </a:r>
            <a:r>
              <a:rPr lang="en-US" altLang="ko-Kore-KR" sz="1400" b="0" i="0" dirty="0">
                <a:solidFill>
                  <a:srgbClr val="222222"/>
                </a:solidFill>
                <a:effectLst/>
                <a:latin typeface="Helvetica" pitchFamily="2" charset="0"/>
              </a:rPr>
              <a:t>which </a:t>
            </a:r>
            <a:r>
              <a:rPr lang="en-US" altLang="ko-Kore-KR" sz="1400" b="0" i="0" dirty="0">
                <a:solidFill>
                  <a:srgbClr val="0070C0"/>
                </a:solidFill>
                <a:effectLst/>
                <a:latin typeface="Helvetica" pitchFamily="2" charset="0"/>
              </a:rPr>
              <a:t>causes a disruption of the translational reading frame</a:t>
            </a:r>
            <a:endParaRPr kumimoji="1" lang="en-US" altLang="ko-Kore-KR" sz="1400" dirty="0">
              <a:solidFill>
                <a:srgbClr val="0070C0"/>
              </a:solidFill>
              <a:latin typeface="Arial Nova" panose="020B0504020202020204" pitchFamily="34" charset="0"/>
              <a:sym typeface="Wingdings" pitchFamily="2" charset="2"/>
            </a:endParaRPr>
          </a:p>
          <a:p>
            <a:r>
              <a:rPr kumimoji="1" lang="en-US" altLang="ko-KR" sz="1400" dirty="0">
                <a:latin typeface="Arial Nova" panose="020B0504020202020204" pitchFamily="34" charset="0"/>
                <a:sym typeface="Wingdings" pitchFamily="2" charset="2"/>
              </a:rPr>
              <a:t></a:t>
            </a:r>
            <a:r>
              <a:rPr kumimoji="1" lang="en-US" altLang="ko-Kore-KR" sz="1400" dirty="0">
                <a:latin typeface="Arial Nova" panose="020B0504020202020204" pitchFamily="34" charset="0"/>
                <a:sym typeface="Wingdings" pitchFamily="2" charset="2"/>
              </a:rPr>
              <a:t> </a:t>
            </a:r>
            <a:r>
              <a:rPr kumimoji="1" lang="en-US" altLang="ko-Kore-KR" sz="1400" dirty="0" err="1">
                <a:latin typeface="Arial Nova" panose="020B0504020202020204" pitchFamily="34" charset="0"/>
                <a:sym typeface="Wingdings" pitchFamily="2" charset="2"/>
              </a:rPr>
              <a:t>In_Frame_Ins</a:t>
            </a:r>
            <a:r>
              <a:rPr kumimoji="1" lang="en-US" altLang="ko-Kore-KR" sz="1400" dirty="0">
                <a:latin typeface="Arial Nova" panose="020B0504020202020204" pitchFamily="34" charset="0"/>
                <a:sym typeface="Wingdings" pitchFamily="2" charset="2"/>
              </a:rPr>
              <a:t> : </a:t>
            </a:r>
            <a:r>
              <a:rPr lang="en-US" altLang="ko-Kore-KR" sz="1400" b="0" i="0" dirty="0">
                <a:solidFill>
                  <a:srgbClr val="222222"/>
                </a:solidFill>
                <a:effectLst/>
                <a:latin typeface="Helvetica" pitchFamily="2" charset="0"/>
              </a:rPr>
              <a:t>An </a:t>
            </a:r>
            <a:r>
              <a:rPr lang="en-US" altLang="ko-Kore-KR" sz="1400" b="0" i="0" dirty="0" err="1">
                <a:solidFill>
                  <a:srgbClr val="222222"/>
                </a:solidFill>
                <a:effectLst/>
                <a:latin typeface="Helvetica" pitchFamily="2" charset="0"/>
              </a:rPr>
              <a:t>inframe</a:t>
            </a:r>
            <a:r>
              <a:rPr lang="en-US" altLang="ko-Kore-KR" sz="1400" b="0" i="0" dirty="0">
                <a:solidFill>
                  <a:srgbClr val="222222"/>
                </a:solidFill>
                <a:effectLst/>
                <a:latin typeface="Helvetica" pitchFamily="2" charset="0"/>
              </a:rPr>
              <a:t> </a:t>
            </a:r>
            <a:r>
              <a:rPr lang="en-US" altLang="ko-Kore-KR" sz="1400" b="0" i="0" dirty="0">
                <a:solidFill>
                  <a:srgbClr val="0070C0"/>
                </a:solidFill>
                <a:effectLst/>
                <a:latin typeface="Helvetica" pitchFamily="2" charset="0"/>
              </a:rPr>
              <a:t>non synonymous</a:t>
            </a:r>
            <a:r>
              <a:rPr lang="en-US" altLang="ko-Kore-KR" sz="1400" b="0" i="0" dirty="0">
                <a:solidFill>
                  <a:srgbClr val="222222"/>
                </a:solidFill>
                <a:effectLst/>
                <a:latin typeface="Helvetica" pitchFamily="2" charset="0"/>
              </a:rPr>
              <a:t> variant </a:t>
            </a:r>
            <a:r>
              <a:rPr lang="en-US" altLang="ko-Kore-KR" sz="1400" b="0" i="0" dirty="0">
                <a:solidFill>
                  <a:srgbClr val="0070C0"/>
                </a:solidFill>
                <a:effectLst/>
                <a:latin typeface="Helvetica" pitchFamily="2" charset="0"/>
              </a:rPr>
              <a:t>that inserts bases into in the coding sequenc</a:t>
            </a:r>
            <a:r>
              <a:rPr lang="en-US" altLang="ko-Kore-KR" sz="1400" b="0" i="0" dirty="0">
                <a:solidFill>
                  <a:srgbClr val="222222"/>
                </a:solidFill>
                <a:effectLst/>
                <a:latin typeface="Helvetica" pitchFamily="2" charset="0"/>
              </a:rPr>
              <a:t>e</a:t>
            </a:r>
            <a:endParaRPr kumimoji="1" lang="en-US" altLang="ko-Kore-KR" sz="1400" dirty="0">
              <a:solidFill>
                <a:srgbClr val="0070C0"/>
              </a:solidFill>
              <a:latin typeface="Arial Nova" panose="020B0504020202020204" pitchFamily="34" charset="0"/>
              <a:sym typeface="Wingdings" pitchFamily="2" charset="2"/>
            </a:endParaRPr>
          </a:p>
          <a:p>
            <a:r>
              <a:rPr kumimoji="1" lang="en-US" altLang="ko-KR" sz="1400" dirty="0">
                <a:latin typeface="Arial Nova" panose="020B0504020202020204" pitchFamily="34" charset="0"/>
                <a:sym typeface="Wingdings" pitchFamily="2" charset="2"/>
              </a:rPr>
              <a:t></a:t>
            </a:r>
            <a:r>
              <a:rPr kumimoji="1" lang="en-US" altLang="ko-Kore-KR" sz="1400" dirty="0">
                <a:latin typeface="Arial Nova" panose="020B0504020202020204" pitchFamily="34" charset="0"/>
                <a:sym typeface="Wingdings" pitchFamily="2" charset="2"/>
              </a:rPr>
              <a:t> </a:t>
            </a:r>
            <a:r>
              <a:rPr kumimoji="1" lang="en-US" altLang="ko-Kore-KR" sz="1400" dirty="0" err="1">
                <a:latin typeface="Arial Nova" panose="020B0504020202020204" pitchFamily="34" charset="0"/>
                <a:sym typeface="Wingdings" pitchFamily="2" charset="2"/>
              </a:rPr>
              <a:t>In_Frame_Del</a:t>
            </a:r>
            <a:r>
              <a:rPr kumimoji="1" lang="en-US" altLang="ko-Kore-KR" sz="1400" dirty="0">
                <a:latin typeface="Arial Nova" panose="020B0504020202020204" pitchFamily="34" charset="0"/>
                <a:sym typeface="Wingdings" pitchFamily="2" charset="2"/>
              </a:rPr>
              <a:t> : </a:t>
            </a:r>
            <a:r>
              <a:rPr lang="en-US" altLang="ko-Kore-KR" sz="1400" b="0" i="0" dirty="0">
                <a:solidFill>
                  <a:srgbClr val="222222"/>
                </a:solidFill>
                <a:effectLst/>
                <a:latin typeface="Helvetica" pitchFamily="2" charset="0"/>
              </a:rPr>
              <a:t>An </a:t>
            </a:r>
            <a:r>
              <a:rPr lang="en-US" altLang="ko-Kore-KR" sz="1400" b="0" i="0" dirty="0" err="1">
                <a:solidFill>
                  <a:srgbClr val="222222"/>
                </a:solidFill>
                <a:effectLst/>
                <a:latin typeface="Helvetica" pitchFamily="2" charset="0"/>
              </a:rPr>
              <a:t>inframe</a:t>
            </a:r>
            <a:r>
              <a:rPr lang="en-US" altLang="ko-Kore-KR" sz="1400" b="0" i="0" dirty="0">
                <a:solidFill>
                  <a:srgbClr val="222222"/>
                </a:solidFill>
                <a:effectLst/>
                <a:latin typeface="Helvetica" pitchFamily="2" charset="0"/>
              </a:rPr>
              <a:t> </a:t>
            </a:r>
            <a:r>
              <a:rPr lang="en-US" altLang="ko-Kore-KR" sz="1400" b="0" i="0" dirty="0">
                <a:solidFill>
                  <a:srgbClr val="0070C0"/>
                </a:solidFill>
                <a:effectLst/>
                <a:latin typeface="Helvetica" pitchFamily="2" charset="0"/>
              </a:rPr>
              <a:t>non synonymous </a:t>
            </a:r>
            <a:r>
              <a:rPr lang="en-US" altLang="ko-Kore-KR" sz="1400" b="0" i="0" dirty="0">
                <a:solidFill>
                  <a:srgbClr val="222222"/>
                </a:solidFill>
                <a:effectLst/>
                <a:latin typeface="Helvetica" pitchFamily="2" charset="0"/>
              </a:rPr>
              <a:t>variant </a:t>
            </a:r>
            <a:r>
              <a:rPr lang="en-US" altLang="ko-Kore-KR" sz="1400" b="0" i="0" dirty="0">
                <a:solidFill>
                  <a:srgbClr val="0070C0"/>
                </a:solidFill>
                <a:effectLst/>
                <a:latin typeface="Helvetica" pitchFamily="2" charset="0"/>
              </a:rPr>
              <a:t>that deletes bases from the coding sequence</a:t>
            </a:r>
            <a:endParaRPr kumimoji="1" lang="en-US" altLang="ko-Kore-KR" sz="1400" dirty="0">
              <a:solidFill>
                <a:srgbClr val="0070C0"/>
              </a:solidFill>
              <a:latin typeface="Arial Nova" panose="020B05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19D5BB-357B-74CF-2733-559DC2EB227E}"/>
              </a:ext>
            </a:extLst>
          </p:cNvPr>
          <p:cNvSpPr txBox="1"/>
          <p:nvPr/>
        </p:nvSpPr>
        <p:spPr>
          <a:xfrm>
            <a:off x="8791497" y="6642556"/>
            <a:ext cx="340050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800" i="1" dirty="0">
                <a:latin typeface="Arial Nova" panose="020B0504020202020204" pitchFamily="34" charset="0"/>
              </a:rPr>
              <a:t>- </a:t>
            </a:r>
            <a:r>
              <a:rPr lang="ko-Kore-KR" altLang="en-US" sz="800" i="1" dirty="0">
                <a:latin typeface="Arial Nova" panose="020B0504020202020204" pitchFamily="34" charset="0"/>
              </a:rPr>
              <a:t>https://www.ebi.ac.uk/ols/ontologies/so/terms?obo_id=SO:0001821</a:t>
            </a:r>
          </a:p>
        </p:txBody>
      </p:sp>
    </p:spTree>
    <p:extLst>
      <p:ext uri="{BB962C8B-B14F-4D97-AF65-F5344CB8AC3E}">
        <p14:creationId xmlns:p14="http://schemas.microsoft.com/office/powerpoint/2010/main" val="13461492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7FD48C-AC40-0297-AE08-2689C105B8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580768"/>
          </a:xfrm>
        </p:spPr>
        <p:txBody>
          <a:bodyPr>
            <a:normAutofit/>
          </a:bodyPr>
          <a:lstStyle/>
          <a:p>
            <a:r>
              <a:rPr kumimoji="1" lang="en-US" altLang="ko-Kore-KR" sz="2000" dirty="0">
                <a:latin typeface="Arial Nova" panose="020B0504020202020204" pitchFamily="34" charset="0"/>
              </a:rPr>
              <a:t>Data | TCGA Mutation types used GVB calculation</a:t>
            </a:r>
            <a:endParaRPr kumimoji="1" lang="ko-Kore-KR" altLang="en-US" sz="2000" dirty="0">
              <a:latin typeface="Arial Nova" panose="020B0504020202020204" pitchFamily="34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8DA103F-F9CA-A5FA-D78D-9B7F2093F4DD}"/>
              </a:ext>
            </a:extLst>
          </p:cNvPr>
          <p:cNvSpPr/>
          <p:nvPr/>
        </p:nvSpPr>
        <p:spPr>
          <a:xfrm>
            <a:off x="0" y="534173"/>
            <a:ext cx="12192000" cy="135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DD676455-64E7-2B77-C1E7-4BFD9E80DBC2}"/>
              </a:ext>
            </a:extLst>
          </p:cNvPr>
          <p:cNvGrpSpPr/>
          <p:nvPr/>
        </p:nvGrpSpPr>
        <p:grpSpPr>
          <a:xfrm>
            <a:off x="612000" y="1334233"/>
            <a:ext cx="1625255" cy="1625255"/>
            <a:chOff x="617373" y="2616372"/>
            <a:chExt cx="1625255" cy="1625255"/>
          </a:xfrm>
        </p:grpSpPr>
        <p:pic>
          <p:nvPicPr>
            <p:cNvPr id="9" name="그래픽 8" descr="용지 단색으로 채워진">
              <a:extLst>
                <a:ext uri="{FF2B5EF4-FFF2-40B4-BE49-F238E27FC236}">
                  <a16:creationId xmlns:a16="http://schemas.microsoft.com/office/drawing/2014/main" id="{0DAF074D-2DA2-FF54-82E7-BC44A82C10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17373" y="2616372"/>
              <a:ext cx="1625255" cy="1625255"/>
            </a:xfrm>
            <a:prstGeom prst="rect">
              <a:avLst/>
            </a:prstGeom>
          </p:spPr>
        </p:pic>
        <p:pic>
          <p:nvPicPr>
            <p:cNvPr id="10" name="내용 개체 틀 5" descr="DNA 단색으로 채워진">
              <a:extLst>
                <a:ext uri="{FF2B5EF4-FFF2-40B4-BE49-F238E27FC236}">
                  <a16:creationId xmlns:a16="http://schemas.microsoft.com/office/drawing/2014/main" id="{592A64C8-811B-B193-900D-DD23BD7C898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87554" y="3262286"/>
              <a:ext cx="666249" cy="666249"/>
            </a:xfrm>
            <a:prstGeom prst="rect">
              <a:avLst/>
            </a:prstGeom>
          </p:spPr>
        </p:pic>
        <p:sp>
          <p:nvSpPr>
            <p:cNvPr id="11" name="폭발 2[E] 10">
              <a:extLst>
                <a:ext uri="{FF2B5EF4-FFF2-40B4-BE49-F238E27FC236}">
                  <a16:creationId xmlns:a16="http://schemas.microsoft.com/office/drawing/2014/main" id="{8EC49ED0-37E6-5DCE-9FCE-46CB76BA42CF}"/>
                </a:ext>
              </a:extLst>
            </p:cNvPr>
            <p:cNvSpPr/>
            <p:nvPr/>
          </p:nvSpPr>
          <p:spPr>
            <a:xfrm>
              <a:off x="1253537" y="3599316"/>
              <a:ext cx="117863" cy="117863"/>
            </a:xfrm>
            <a:prstGeom prst="irregularSeal2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9255D482-E507-0D82-F2DE-DAEC35E18C67}"/>
              </a:ext>
            </a:extLst>
          </p:cNvPr>
          <p:cNvSpPr txBox="1"/>
          <p:nvPr/>
        </p:nvSpPr>
        <p:spPr>
          <a:xfrm>
            <a:off x="679064" y="2808258"/>
            <a:ext cx="14082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600" dirty="0">
                <a:latin typeface="Arial Nova" panose="020B0504020202020204" pitchFamily="34" charset="0"/>
              </a:rPr>
              <a:t>Mutation data</a:t>
            </a:r>
          </a:p>
          <a:p>
            <a:pPr algn="ctr"/>
            <a:r>
              <a:rPr kumimoji="1" lang="en-US" altLang="ko-Kore-KR" sz="1000" dirty="0">
                <a:latin typeface="Arial Nova" panose="020B0504020202020204" pitchFamily="34" charset="0"/>
              </a:rPr>
              <a:t>10,224 patients with 3,600,961 mutations 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2AC0B194-E052-37D5-BE3C-40BAA66308CC}"/>
              </a:ext>
            </a:extLst>
          </p:cNvPr>
          <p:cNvGrpSpPr/>
          <p:nvPr/>
        </p:nvGrpSpPr>
        <p:grpSpPr>
          <a:xfrm>
            <a:off x="612000" y="4433513"/>
            <a:ext cx="1625255" cy="1625255"/>
            <a:chOff x="598715" y="1451793"/>
            <a:chExt cx="1625255" cy="1625255"/>
          </a:xfrm>
        </p:grpSpPr>
        <p:pic>
          <p:nvPicPr>
            <p:cNvPr id="20" name="그래픽 19" descr="용지 단색으로 채워진">
              <a:extLst>
                <a:ext uri="{FF2B5EF4-FFF2-40B4-BE49-F238E27FC236}">
                  <a16:creationId xmlns:a16="http://schemas.microsoft.com/office/drawing/2014/main" id="{8E112849-BA93-FE82-FBEF-C7EB1ABED1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98715" y="1451793"/>
              <a:ext cx="1625255" cy="1625255"/>
            </a:xfrm>
            <a:prstGeom prst="rect">
              <a:avLst/>
            </a:prstGeom>
          </p:spPr>
        </p:pic>
        <p:pic>
          <p:nvPicPr>
            <p:cNvPr id="21" name="그래픽 20" descr="의사 남성 단색으로 채워진">
              <a:extLst>
                <a:ext uri="{FF2B5EF4-FFF2-40B4-BE49-F238E27FC236}">
                  <a16:creationId xmlns:a16="http://schemas.microsoft.com/office/drawing/2014/main" id="{331AEA90-53FE-5C0E-DA40-B4395EBDF54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037550" y="2091168"/>
              <a:ext cx="747584" cy="747584"/>
            </a:xfrm>
            <a:prstGeom prst="rect">
              <a:avLst/>
            </a:prstGeom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CFBD7E8C-8921-B85D-5675-11D0157D0E78}"/>
              </a:ext>
            </a:extLst>
          </p:cNvPr>
          <p:cNvSpPr txBox="1"/>
          <p:nvPr/>
        </p:nvSpPr>
        <p:spPr>
          <a:xfrm>
            <a:off x="716366" y="5870140"/>
            <a:ext cx="14165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600" dirty="0">
                <a:latin typeface="Arial Nova" panose="020B0504020202020204" pitchFamily="34" charset="0"/>
              </a:rPr>
              <a:t>Clinical data</a:t>
            </a:r>
          </a:p>
          <a:p>
            <a:pPr algn="ctr"/>
            <a:r>
              <a:rPr kumimoji="1" lang="en-US" altLang="ko-Kore-KR" sz="1000" dirty="0">
                <a:latin typeface="Arial Nova" panose="020B0504020202020204" pitchFamily="34" charset="0"/>
              </a:rPr>
              <a:t>11</a:t>
            </a:r>
            <a:r>
              <a:rPr kumimoji="1" lang="en-US" altLang="ko-KR" sz="1000" dirty="0">
                <a:latin typeface="Arial Nova" panose="020B0504020202020204" pitchFamily="34" charset="0"/>
              </a:rPr>
              <a:t>,160</a:t>
            </a:r>
            <a:r>
              <a:rPr kumimoji="1" lang="en-US" altLang="ko-Kore-KR" sz="1000" dirty="0">
                <a:latin typeface="Arial Nova" panose="020B0504020202020204" pitchFamily="34" charset="0"/>
              </a:rPr>
              <a:t> patients with 33 cancer types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59E9030-7F7E-A255-3DB7-A1DC6852F59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62622" y="3425191"/>
            <a:ext cx="5217926" cy="253243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B037302-3458-3BB4-1FF4-AE105932C70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55580" y="3397748"/>
            <a:ext cx="3224420" cy="3049655"/>
          </a:xfrm>
          <a:prstGeom prst="rect">
            <a:avLst/>
          </a:prstGeom>
        </p:spPr>
      </p:pic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49F79888-6AF6-4348-A273-64F8A5A16C0C}"/>
              </a:ext>
            </a:extLst>
          </p:cNvPr>
          <p:cNvCxnSpPr>
            <a:cxnSpLocks/>
          </p:cNvCxnSpPr>
          <p:nvPr/>
        </p:nvCxnSpPr>
        <p:spPr>
          <a:xfrm>
            <a:off x="8720015" y="4521079"/>
            <a:ext cx="2728389" cy="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121C3422-85F4-E905-ED96-02C23BA436BE}"/>
              </a:ext>
            </a:extLst>
          </p:cNvPr>
          <p:cNvCxnSpPr>
            <a:cxnSpLocks/>
          </p:cNvCxnSpPr>
          <p:nvPr/>
        </p:nvCxnSpPr>
        <p:spPr>
          <a:xfrm>
            <a:off x="8355580" y="4691408"/>
            <a:ext cx="2949388" cy="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CF8D841E-C00B-8DA6-A7A4-C0CFC6F972A2}"/>
              </a:ext>
            </a:extLst>
          </p:cNvPr>
          <p:cNvSpPr txBox="1"/>
          <p:nvPr/>
        </p:nvSpPr>
        <p:spPr>
          <a:xfrm>
            <a:off x="3337418" y="1098092"/>
            <a:ext cx="8662515" cy="20005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ko-Kore-KR" sz="2000" dirty="0">
                <a:latin typeface="Arial Nova" panose="020B0504020202020204" pitchFamily="34" charset="0"/>
              </a:rPr>
              <a:t>Non-synonymous mutations</a:t>
            </a:r>
          </a:p>
          <a:p>
            <a:r>
              <a:rPr kumimoji="1" lang="en-US" altLang="ko-Kore-KR" sz="1400" dirty="0">
                <a:latin typeface="Arial Nova" panose="020B0504020202020204" pitchFamily="34" charset="0"/>
                <a:sym typeface="Wingdings" pitchFamily="2" charset="2"/>
              </a:rPr>
              <a:t> Missense mutation</a:t>
            </a:r>
          </a:p>
          <a:p>
            <a:r>
              <a:rPr kumimoji="1" lang="en-US" altLang="ko-Kore-KR" sz="1400" dirty="0">
                <a:latin typeface="Arial Nova" panose="020B0504020202020204" pitchFamily="34" charset="0"/>
                <a:sym typeface="Wingdings" pitchFamily="2" charset="2"/>
              </a:rPr>
              <a:t> Nonsense mutation</a:t>
            </a:r>
          </a:p>
          <a:p>
            <a:r>
              <a:rPr kumimoji="1" lang="en-US" altLang="ko-Kore-KR" sz="1400" dirty="0">
                <a:latin typeface="Arial Nova" panose="020B0504020202020204" pitchFamily="34" charset="0"/>
                <a:sym typeface="Wingdings" pitchFamily="2" charset="2"/>
              </a:rPr>
              <a:t> In-frame mutation</a:t>
            </a:r>
          </a:p>
          <a:p>
            <a:endParaRPr kumimoji="1" lang="en-US" altLang="ko-Kore-KR" sz="1400" dirty="0">
              <a:latin typeface="Arial Nova" panose="020B05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ko-Kore-KR" sz="2000" dirty="0">
                <a:latin typeface="Arial Nova" panose="020B0504020202020204" pitchFamily="34" charset="0"/>
              </a:rPr>
              <a:t>Loss-of-function mutations</a:t>
            </a:r>
          </a:p>
          <a:p>
            <a:r>
              <a:rPr kumimoji="1" lang="en-US" altLang="ko-Kore-KR" sz="1400" dirty="0">
                <a:latin typeface="Arial Nova" panose="020B0504020202020204" pitchFamily="34" charset="0"/>
                <a:sym typeface="Wingdings" pitchFamily="2" charset="2"/>
              </a:rPr>
              <a:t> Nonsense mutation</a:t>
            </a:r>
          </a:p>
          <a:p>
            <a:r>
              <a:rPr kumimoji="1" lang="en-US" altLang="ko-Kore-KR" sz="1400" dirty="0">
                <a:latin typeface="Arial Nova" panose="020B0504020202020204" pitchFamily="34" charset="0"/>
                <a:sym typeface="Wingdings" pitchFamily="2" charset="2"/>
              </a:rPr>
              <a:t> Frameshift mutation</a:t>
            </a:r>
            <a:endParaRPr kumimoji="1" lang="en-US" altLang="ko-Kore-KR" sz="1400" dirty="0">
              <a:latin typeface="Arial Nova" panose="020B05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19D5BB-357B-74CF-2733-559DC2EB227E}"/>
              </a:ext>
            </a:extLst>
          </p:cNvPr>
          <p:cNvSpPr txBox="1"/>
          <p:nvPr/>
        </p:nvSpPr>
        <p:spPr>
          <a:xfrm>
            <a:off x="8791497" y="6642555"/>
            <a:ext cx="340050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800" i="1" dirty="0">
                <a:latin typeface="Arial Nova" panose="020B0504020202020204" pitchFamily="34" charset="0"/>
              </a:rPr>
              <a:t>- </a:t>
            </a:r>
            <a:r>
              <a:rPr lang="ko-Kore-KR" altLang="en-US" sz="800" i="1" dirty="0">
                <a:latin typeface="Arial Nova" panose="020B0504020202020204" pitchFamily="34" charset="0"/>
              </a:rPr>
              <a:t>https://www.ebi.ac.uk/ols/ontologies/so/terms?obo_id=SO:0001821</a:t>
            </a:r>
          </a:p>
        </p:txBody>
      </p:sp>
    </p:spTree>
    <p:extLst>
      <p:ext uri="{BB962C8B-B14F-4D97-AF65-F5344CB8AC3E}">
        <p14:creationId xmlns:p14="http://schemas.microsoft.com/office/powerpoint/2010/main" val="4041244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7FD48C-AC40-0297-AE08-2689C105B8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580768"/>
          </a:xfrm>
        </p:spPr>
        <p:txBody>
          <a:bodyPr>
            <a:normAutofit/>
          </a:bodyPr>
          <a:lstStyle/>
          <a:p>
            <a:r>
              <a:rPr kumimoji="1" lang="en-US" altLang="ko-Kore-KR" sz="2000" dirty="0">
                <a:latin typeface="Arial Nova" panose="020B0504020202020204" pitchFamily="34" charset="0"/>
              </a:rPr>
              <a:t>Process | Identifying Synthetic Anti-Metastasis gene pairs from TCGA public data</a:t>
            </a:r>
            <a:endParaRPr kumimoji="1" lang="ko-Kore-KR" altLang="en-US" sz="2000" dirty="0">
              <a:latin typeface="Arial Nova" panose="020B0504020202020204" pitchFamily="34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8DA103F-F9CA-A5FA-D78D-9B7F2093F4DD}"/>
              </a:ext>
            </a:extLst>
          </p:cNvPr>
          <p:cNvSpPr/>
          <p:nvPr/>
        </p:nvSpPr>
        <p:spPr>
          <a:xfrm>
            <a:off x="0" y="534173"/>
            <a:ext cx="12192000" cy="135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DBF9AFFB-4502-A3E1-BDB2-CBC28A0965DE}"/>
              </a:ext>
            </a:extLst>
          </p:cNvPr>
          <p:cNvGrpSpPr/>
          <p:nvPr/>
        </p:nvGrpSpPr>
        <p:grpSpPr>
          <a:xfrm>
            <a:off x="9940196" y="2907447"/>
            <a:ext cx="2391287" cy="1444840"/>
            <a:chOff x="9183883" y="2580665"/>
            <a:chExt cx="2391287" cy="1444840"/>
          </a:xfrm>
        </p:grpSpPr>
        <p:pic>
          <p:nvPicPr>
            <p:cNvPr id="32" name="내용 개체 틀 5" descr="DNA 단색으로 채워진">
              <a:extLst>
                <a:ext uri="{FF2B5EF4-FFF2-40B4-BE49-F238E27FC236}">
                  <a16:creationId xmlns:a16="http://schemas.microsoft.com/office/drawing/2014/main" id="{069A5B2C-9ED4-AC5D-48AE-43BBC9A81C4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183883" y="2580665"/>
              <a:ext cx="1444840" cy="1444840"/>
            </a:xfrm>
            <a:prstGeom prst="rect">
              <a:avLst/>
            </a:prstGeom>
          </p:spPr>
        </p:pic>
        <p:sp>
          <p:nvSpPr>
            <p:cNvPr id="33" name="폭발 2[E] 32">
              <a:extLst>
                <a:ext uri="{FF2B5EF4-FFF2-40B4-BE49-F238E27FC236}">
                  <a16:creationId xmlns:a16="http://schemas.microsoft.com/office/drawing/2014/main" id="{7F6E88BC-C1B8-B974-708E-A15F4EC1ED70}"/>
                </a:ext>
              </a:extLst>
            </p:cNvPr>
            <p:cNvSpPr/>
            <p:nvPr/>
          </p:nvSpPr>
          <p:spPr>
            <a:xfrm>
              <a:off x="9543837" y="3311554"/>
              <a:ext cx="255600" cy="255600"/>
            </a:xfrm>
            <a:prstGeom prst="irregularSeal2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pic>
          <p:nvPicPr>
            <p:cNvPr id="34" name="내용 개체 틀 5" descr="DNA 단색으로 채워진">
              <a:extLst>
                <a:ext uri="{FF2B5EF4-FFF2-40B4-BE49-F238E27FC236}">
                  <a16:creationId xmlns:a16="http://schemas.microsoft.com/office/drawing/2014/main" id="{9D14E685-4FD9-2415-B7C5-0CCF5C955D1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130330" y="2580665"/>
              <a:ext cx="1444840" cy="1444840"/>
            </a:xfrm>
            <a:prstGeom prst="rect">
              <a:avLst/>
            </a:prstGeom>
          </p:spPr>
        </p:pic>
        <p:sp>
          <p:nvSpPr>
            <p:cNvPr id="35" name="폭발 2[E] 34">
              <a:extLst>
                <a:ext uri="{FF2B5EF4-FFF2-40B4-BE49-F238E27FC236}">
                  <a16:creationId xmlns:a16="http://schemas.microsoft.com/office/drawing/2014/main" id="{9B21B362-57BD-E792-71F8-C1CAC17D52A2}"/>
                </a:ext>
              </a:extLst>
            </p:cNvPr>
            <p:cNvSpPr/>
            <p:nvPr/>
          </p:nvSpPr>
          <p:spPr>
            <a:xfrm>
              <a:off x="10966064" y="3055954"/>
              <a:ext cx="255600" cy="255600"/>
            </a:xfrm>
            <a:prstGeom prst="irregularSeal2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55E551CC-BB86-44DE-3787-73023F7F03A2}"/>
              </a:ext>
            </a:extLst>
          </p:cNvPr>
          <p:cNvSpPr txBox="1"/>
          <p:nvPr/>
        </p:nvSpPr>
        <p:spPr>
          <a:xfrm>
            <a:off x="6133298" y="4494269"/>
            <a:ext cx="181611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600" dirty="0">
                <a:latin typeface="Arial Nova" panose="020B0504020202020204" pitchFamily="34" charset="0"/>
              </a:rPr>
              <a:t>988,633</a:t>
            </a:r>
          </a:p>
          <a:p>
            <a:pPr algn="ctr"/>
            <a:r>
              <a:rPr kumimoji="1" lang="en-US" altLang="ko-Kore-KR" sz="1000" dirty="0">
                <a:latin typeface="Arial Nova" panose="020B0504020202020204" pitchFamily="34" charset="0"/>
              </a:rPr>
              <a:t>LOF and missense mutations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0960CD2-70D3-A5C3-2A23-D3515085BC38}"/>
              </a:ext>
            </a:extLst>
          </p:cNvPr>
          <p:cNvSpPr txBox="1"/>
          <p:nvPr/>
        </p:nvSpPr>
        <p:spPr>
          <a:xfrm>
            <a:off x="10237649" y="4298189"/>
            <a:ext cx="177859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600" dirty="0">
                <a:latin typeface="Arial Nova" panose="020B0504020202020204" pitchFamily="34" charset="0"/>
              </a:rPr>
              <a:t>SAM gene pairs</a:t>
            </a:r>
          </a:p>
          <a:p>
            <a:pPr algn="ctr"/>
            <a:r>
              <a:rPr kumimoji="1" lang="en-US" altLang="ko-Kore-KR" sz="1000" dirty="0">
                <a:latin typeface="Arial Nova" panose="020B0504020202020204" pitchFamily="34" charset="0"/>
              </a:rPr>
              <a:t>For each cancer type</a:t>
            </a: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9C7AE34A-7757-29F7-4B57-FA6C2CF30040}"/>
              </a:ext>
            </a:extLst>
          </p:cNvPr>
          <p:cNvCxnSpPr>
            <a:cxnSpLocks/>
          </p:cNvCxnSpPr>
          <p:nvPr/>
        </p:nvCxnSpPr>
        <p:spPr>
          <a:xfrm>
            <a:off x="7755830" y="3628800"/>
            <a:ext cx="2184117" cy="0"/>
          </a:xfrm>
          <a:prstGeom prst="straightConnector1">
            <a:avLst/>
          </a:prstGeom>
          <a:ln w="50800">
            <a:solidFill>
              <a:srgbClr val="92D050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AA9A00FE-B2AE-1CFF-677C-808AC16E36A0}"/>
              </a:ext>
            </a:extLst>
          </p:cNvPr>
          <p:cNvGrpSpPr/>
          <p:nvPr/>
        </p:nvGrpSpPr>
        <p:grpSpPr>
          <a:xfrm>
            <a:off x="3476667" y="2853698"/>
            <a:ext cx="1675791" cy="1493440"/>
            <a:chOff x="105606" y="2843222"/>
            <a:chExt cx="1675791" cy="1493440"/>
          </a:xfrm>
        </p:grpSpPr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79F77E0E-AAC2-CDDD-23A7-5C6466CE4B11}"/>
                </a:ext>
              </a:extLst>
            </p:cNvPr>
            <p:cNvGrpSpPr/>
            <p:nvPr/>
          </p:nvGrpSpPr>
          <p:grpSpPr>
            <a:xfrm>
              <a:off x="106819" y="3422262"/>
              <a:ext cx="1674578" cy="914400"/>
              <a:chOff x="106819" y="3422262"/>
              <a:chExt cx="1674578" cy="914400"/>
            </a:xfrm>
          </p:grpSpPr>
          <p:pic>
            <p:nvPicPr>
              <p:cNvPr id="50" name="그래픽 49" descr="그룹 단색으로 채워진">
                <a:extLst>
                  <a:ext uri="{FF2B5EF4-FFF2-40B4-BE49-F238E27FC236}">
                    <a16:creationId xmlns:a16="http://schemas.microsoft.com/office/drawing/2014/main" id="{EABC5AC6-1302-D69B-B189-2F3D1C8DB9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06819" y="3422262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51" name="그래픽 50" descr="그룹 단색으로 채워진">
                <a:extLst>
                  <a:ext uri="{FF2B5EF4-FFF2-40B4-BE49-F238E27FC236}">
                    <a16:creationId xmlns:a16="http://schemas.microsoft.com/office/drawing/2014/main" id="{FE8ABE8C-B110-8D35-C6DA-8529291D00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866997" y="3422262"/>
                <a:ext cx="914400" cy="914400"/>
              </a:xfrm>
              <a:prstGeom prst="rect">
                <a:avLst/>
              </a:prstGeom>
            </p:spPr>
          </p:pic>
        </p:grp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EA1C43A1-DD9E-2D77-02A8-DFBA8AF16D40}"/>
                </a:ext>
              </a:extLst>
            </p:cNvPr>
            <p:cNvGrpSpPr/>
            <p:nvPr/>
          </p:nvGrpSpPr>
          <p:grpSpPr>
            <a:xfrm>
              <a:off x="105606" y="2843222"/>
              <a:ext cx="1674578" cy="914400"/>
              <a:chOff x="106819" y="3422262"/>
              <a:chExt cx="1674578" cy="914400"/>
            </a:xfrm>
          </p:grpSpPr>
          <p:pic>
            <p:nvPicPr>
              <p:cNvPr id="54" name="그래픽 53" descr="그룹 단색으로 채워진">
                <a:extLst>
                  <a:ext uri="{FF2B5EF4-FFF2-40B4-BE49-F238E27FC236}">
                    <a16:creationId xmlns:a16="http://schemas.microsoft.com/office/drawing/2014/main" id="{1D99AEB5-D8CF-EE2F-879D-4BDCA97BA6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06819" y="3422262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55" name="그래픽 54" descr="그룹 단색으로 채워진">
                <a:extLst>
                  <a:ext uri="{FF2B5EF4-FFF2-40B4-BE49-F238E27FC236}">
                    <a16:creationId xmlns:a16="http://schemas.microsoft.com/office/drawing/2014/main" id="{6FAE8675-1EC5-5EB8-A0A2-215983407E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866997" y="3422262"/>
                <a:ext cx="914400" cy="914400"/>
              </a:xfrm>
              <a:prstGeom prst="rect">
                <a:avLst/>
              </a:prstGeom>
            </p:spPr>
          </p:pic>
        </p:grp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4E0516D8-CDA2-C5B4-4BAE-BCEF6BD74310}"/>
              </a:ext>
            </a:extLst>
          </p:cNvPr>
          <p:cNvSpPr txBox="1"/>
          <p:nvPr/>
        </p:nvSpPr>
        <p:spPr>
          <a:xfrm>
            <a:off x="8506953" y="3036628"/>
            <a:ext cx="14448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200" dirty="0">
                <a:latin typeface="Arial Nova" panose="020B0504020202020204" pitchFamily="34" charset="0"/>
              </a:rPr>
              <a:t>Survival analysis</a:t>
            </a: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97549EF6-E708-354B-C0E9-9210023793C6}"/>
              </a:ext>
            </a:extLst>
          </p:cNvPr>
          <p:cNvCxnSpPr>
            <a:cxnSpLocks/>
          </p:cNvCxnSpPr>
          <p:nvPr/>
        </p:nvCxnSpPr>
        <p:spPr>
          <a:xfrm flipV="1">
            <a:off x="5285244" y="3628399"/>
            <a:ext cx="1065302" cy="0"/>
          </a:xfrm>
          <a:prstGeom prst="straightConnector1">
            <a:avLst/>
          </a:prstGeom>
          <a:ln w="50800">
            <a:solidFill>
              <a:srgbClr val="92D050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F8AF3AEF-6DA8-8E49-7077-26297121194F}"/>
              </a:ext>
            </a:extLst>
          </p:cNvPr>
          <p:cNvGrpSpPr/>
          <p:nvPr/>
        </p:nvGrpSpPr>
        <p:grpSpPr>
          <a:xfrm>
            <a:off x="108337" y="4011949"/>
            <a:ext cx="1625255" cy="1625255"/>
            <a:chOff x="649515" y="1451793"/>
            <a:chExt cx="1625255" cy="1625255"/>
          </a:xfrm>
        </p:grpSpPr>
        <p:pic>
          <p:nvPicPr>
            <p:cNvPr id="78" name="그래픽 77" descr="용지 단색으로 채워진">
              <a:extLst>
                <a:ext uri="{FF2B5EF4-FFF2-40B4-BE49-F238E27FC236}">
                  <a16:creationId xmlns:a16="http://schemas.microsoft.com/office/drawing/2014/main" id="{C5B52842-B09E-946D-EC2E-D2D3435085F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49515" y="1451793"/>
              <a:ext cx="1625255" cy="1625255"/>
            </a:xfrm>
            <a:prstGeom prst="rect">
              <a:avLst/>
            </a:prstGeom>
          </p:spPr>
        </p:pic>
        <p:pic>
          <p:nvPicPr>
            <p:cNvPr id="79" name="그래픽 78" descr="의사 남성 단색으로 채워진">
              <a:extLst>
                <a:ext uri="{FF2B5EF4-FFF2-40B4-BE49-F238E27FC236}">
                  <a16:creationId xmlns:a16="http://schemas.microsoft.com/office/drawing/2014/main" id="{FB0B1F2B-050A-0DC3-3CDE-BBA9ED7937C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88350" y="2035413"/>
              <a:ext cx="747584" cy="747584"/>
            </a:xfrm>
            <a:prstGeom prst="rect">
              <a:avLst/>
            </a:prstGeom>
          </p:spPr>
        </p:pic>
      </p:grpSp>
      <p:sp>
        <p:nvSpPr>
          <p:cNvPr id="80" name="TextBox 79">
            <a:extLst>
              <a:ext uri="{FF2B5EF4-FFF2-40B4-BE49-F238E27FC236}">
                <a16:creationId xmlns:a16="http://schemas.microsoft.com/office/drawing/2014/main" id="{2B249089-710D-E100-5C6A-A7717169E617}"/>
              </a:ext>
            </a:extLst>
          </p:cNvPr>
          <p:cNvSpPr txBox="1"/>
          <p:nvPr/>
        </p:nvSpPr>
        <p:spPr>
          <a:xfrm>
            <a:off x="212702" y="5499456"/>
            <a:ext cx="14165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600" dirty="0">
                <a:latin typeface="Arial Nova" panose="020B0504020202020204" pitchFamily="34" charset="0"/>
              </a:rPr>
              <a:t>Clinical data</a:t>
            </a:r>
          </a:p>
          <a:p>
            <a:pPr algn="ctr"/>
            <a:r>
              <a:rPr kumimoji="1" lang="en-US" altLang="ko-Kore-KR" sz="1000" dirty="0">
                <a:latin typeface="Arial Nova" panose="020B0504020202020204" pitchFamily="34" charset="0"/>
              </a:rPr>
              <a:t>11</a:t>
            </a:r>
            <a:r>
              <a:rPr kumimoji="1" lang="en-US" altLang="ko-KR" sz="1000" dirty="0">
                <a:latin typeface="Arial Nova" panose="020B0504020202020204" pitchFamily="34" charset="0"/>
              </a:rPr>
              <a:t>,160</a:t>
            </a:r>
            <a:r>
              <a:rPr kumimoji="1" lang="en-US" altLang="ko-Kore-KR" sz="1000" dirty="0">
                <a:latin typeface="Arial Nova" panose="020B0504020202020204" pitchFamily="34" charset="0"/>
              </a:rPr>
              <a:t> patients with 33 cancer types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7C977F29-C3ED-BDA2-3F55-8722F1BCDB0D}"/>
              </a:ext>
            </a:extLst>
          </p:cNvPr>
          <p:cNvSpPr txBox="1"/>
          <p:nvPr/>
        </p:nvSpPr>
        <p:spPr>
          <a:xfrm>
            <a:off x="203832" y="2924433"/>
            <a:ext cx="14082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600" dirty="0">
                <a:latin typeface="Arial Nova" panose="020B0504020202020204" pitchFamily="34" charset="0"/>
              </a:rPr>
              <a:t>Mutation data</a:t>
            </a:r>
          </a:p>
          <a:p>
            <a:pPr algn="ctr"/>
            <a:r>
              <a:rPr kumimoji="1" lang="en-US" altLang="ko-Kore-KR" sz="1000" dirty="0">
                <a:latin typeface="Arial Nova" panose="020B0504020202020204" pitchFamily="34" charset="0"/>
              </a:rPr>
              <a:t>10,224 patients with 3,600,961 mutations 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3F60978E-C9EE-2B28-E5DF-610A2FC2D632}"/>
              </a:ext>
            </a:extLst>
          </p:cNvPr>
          <p:cNvSpPr txBox="1"/>
          <p:nvPr/>
        </p:nvSpPr>
        <p:spPr>
          <a:xfrm>
            <a:off x="3290501" y="4179977"/>
            <a:ext cx="198424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600" dirty="0">
                <a:latin typeface="Arial Nova" panose="020B0504020202020204" pitchFamily="34" charset="0"/>
              </a:rPr>
              <a:t>5,</a:t>
            </a:r>
            <a:r>
              <a:rPr kumimoji="1" lang="en-US" altLang="ko-KR" sz="1600" dirty="0">
                <a:latin typeface="Arial Nova" panose="020B0504020202020204" pitchFamily="34" charset="0"/>
              </a:rPr>
              <a:t>518</a:t>
            </a:r>
            <a:r>
              <a:rPr kumimoji="1" lang="en-US" altLang="ko-Kore-KR" sz="1600" dirty="0">
                <a:latin typeface="Arial Nova" panose="020B0504020202020204" pitchFamily="34" charset="0"/>
              </a:rPr>
              <a:t> patients with </a:t>
            </a:r>
            <a:r>
              <a:rPr kumimoji="1" lang="en-US" altLang="ko-Kore-KR" sz="1000" dirty="0">
                <a:latin typeface="Arial Nova" panose="020B0504020202020204" pitchFamily="34" charset="0"/>
              </a:rPr>
              <a:t>20 cancer types</a:t>
            </a:r>
          </a:p>
        </p:txBody>
      </p:sp>
      <p:sp>
        <p:nvSpPr>
          <p:cNvPr id="86" name="오른쪽 중괄호[R] 85">
            <a:extLst>
              <a:ext uri="{FF2B5EF4-FFF2-40B4-BE49-F238E27FC236}">
                <a16:creationId xmlns:a16="http://schemas.microsoft.com/office/drawing/2014/main" id="{88C4F312-D396-7491-0644-925C23FCABE7}"/>
              </a:ext>
            </a:extLst>
          </p:cNvPr>
          <p:cNvSpPr/>
          <p:nvPr/>
        </p:nvSpPr>
        <p:spPr>
          <a:xfrm>
            <a:off x="1545937" y="2350600"/>
            <a:ext cx="806584" cy="2549623"/>
          </a:xfrm>
          <a:prstGeom prst="rightBrace">
            <a:avLst>
              <a:gd name="adj1" fmla="val 8333"/>
              <a:gd name="adj2" fmla="val 50122"/>
            </a:avLst>
          </a:prstGeom>
          <a:ln w="508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34084892-E4D1-7009-C438-43C9FE6B7417}"/>
              </a:ext>
            </a:extLst>
          </p:cNvPr>
          <p:cNvCxnSpPr>
            <a:cxnSpLocks/>
          </p:cNvCxnSpPr>
          <p:nvPr/>
        </p:nvCxnSpPr>
        <p:spPr>
          <a:xfrm>
            <a:off x="2314937" y="3629275"/>
            <a:ext cx="1007160" cy="0"/>
          </a:xfrm>
          <a:prstGeom prst="straightConnector1">
            <a:avLst/>
          </a:prstGeom>
          <a:ln w="50800">
            <a:solidFill>
              <a:srgbClr val="92D050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호 96">
            <a:extLst>
              <a:ext uri="{FF2B5EF4-FFF2-40B4-BE49-F238E27FC236}">
                <a16:creationId xmlns:a16="http://schemas.microsoft.com/office/drawing/2014/main" id="{3E6F939D-0504-F534-9E26-FD23CE90D061}"/>
              </a:ext>
            </a:extLst>
          </p:cNvPr>
          <p:cNvSpPr/>
          <p:nvPr/>
        </p:nvSpPr>
        <p:spPr>
          <a:xfrm rot="10800000">
            <a:off x="9199077" y="2980800"/>
            <a:ext cx="888909" cy="648000"/>
          </a:xfrm>
          <a:prstGeom prst="arc">
            <a:avLst/>
          </a:prstGeom>
          <a:ln w="508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4" name="호 113">
            <a:extLst>
              <a:ext uri="{FF2B5EF4-FFF2-40B4-BE49-F238E27FC236}">
                <a16:creationId xmlns:a16="http://schemas.microsoft.com/office/drawing/2014/main" id="{05818312-FB45-C0FC-676B-DE70A3005A47}"/>
              </a:ext>
            </a:extLst>
          </p:cNvPr>
          <p:cNvSpPr/>
          <p:nvPr/>
        </p:nvSpPr>
        <p:spPr>
          <a:xfrm rot="10800000" flipV="1">
            <a:off x="8440888" y="3629863"/>
            <a:ext cx="791660" cy="649477"/>
          </a:xfrm>
          <a:prstGeom prst="arc">
            <a:avLst>
              <a:gd name="adj1" fmla="val 16200000"/>
              <a:gd name="adj2" fmla="val 21473114"/>
            </a:avLst>
          </a:prstGeom>
          <a:ln w="508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4C24FD1A-588A-6E57-322D-BD98E462E698}"/>
              </a:ext>
            </a:extLst>
          </p:cNvPr>
          <p:cNvSpPr txBox="1"/>
          <p:nvPr/>
        </p:nvSpPr>
        <p:spPr>
          <a:xfrm>
            <a:off x="7755830" y="3902220"/>
            <a:ext cx="13701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200" dirty="0">
                <a:latin typeface="Arial Nova" panose="020B0504020202020204" pitchFamily="34" charset="0"/>
              </a:rPr>
              <a:t>GVB calculation</a:t>
            </a:r>
          </a:p>
        </p:txBody>
      </p:sp>
      <p:cxnSp>
        <p:nvCxnSpPr>
          <p:cNvPr id="99" name="직선 연결선[R] 98">
            <a:extLst>
              <a:ext uri="{FF2B5EF4-FFF2-40B4-BE49-F238E27FC236}">
                <a16:creationId xmlns:a16="http://schemas.microsoft.com/office/drawing/2014/main" id="{7C7A1B76-8F13-135D-5210-808677E1C282}"/>
              </a:ext>
            </a:extLst>
          </p:cNvPr>
          <p:cNvCxnSpPr/>
          <p:nvPr/>
        </p:nvCxnSpPr>
        <p:spPr>
          <a:xfrm>
            <a:off x="8800023" y="2194531"/>
            <a:ext cx="0" cy="837818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연결선[R] 99">
            <a:extLst>
              <a:ext uri="{FF2B5EF4-FFF2-40B4-BE49-F238E27FC236}">
                <a16:creationId xmlns:a16="http://schemas.microsoft.com/office/drawing/2014/main" id="{9608FC6A-46F1-3AAF-8D8B-BD0FD9D6ADBC}"/>
              </a:ext>
            </a:extLst>
          </p:cNvPr>
          <p:cNvCxnSpPr>
            <a:cxnSpLocks/>
          </p:cNvCxnSpPr>
          <p:nvPr/>
        </p:nvCxnSpPr>
        <p:spPr>
          <a:xfrm>
            <a:off x="8767540" y="3017161"/>
            <a:ext cx="925551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연결선[R] 124">
            <a:extLst>
              <a:ext uri="{FF2B5EF4-FFF2-40B4-BE49-F238E27FC236}">
                <a16:creationId xmlns:a16="http://schemas.microsoft.com/office/drawing/2014/main" id="{719A4250-7814-84F7-F18E-B51B7CB3BA5D}"/>
              </a:ext>
            </a:extLst>
          </p:cNvPr>
          <p:cNvCxnSpPr>
            <a:cxnSpLocks/>
          </p:cNvCxnSpPr>
          <p:nvPr/>
        </p:nvCxnSpPr>
        <p:spPr>
          <a:xfrm>
            <a:off x="8819549" y="2302290"/>
            <a:ext cx="218709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연결선[R] 125">
            <a:extLst>
              <a:ext uri="{FF2B5EF4-FFF2-40B4-BE49-F238E27FC236}">
                <a16:creationId xmlns:a16="http://schemas.microsoft.com/office/drawing/2014/main" id="{076E41D3-76E4-7B8B-97A6-980AED32D78D}"/>
              </a:ext>
            </a:extLst>
          </p:cNvPr>
          <p:cNvCxnSpPr>
            <a:cxnSpLocks/>
          </p:cNvCxnSpPr>
          <p:nvPr/>
        </p:nvCxnSpPr>
        <p:spPr>
          <a:xfrm>
            <a:off x="9035083" y="2298011"/>
            <a:ext cx="0" cy="20160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직선 연결선[R] 128">
            <a:extLst>
              <a:ext uri="{FF2B5EF4-FFF2-40B4-BE49-F238E27FC236}">
                <a16:creationId xmlns:a16="http://schemas.microsoft.com/office/drawing/2014/main" id="{25AC4C3A-882C-B704-4B63-FF61921CD0AA}"/>
              </a:ext>
            </a:extLst>
          </p:cNvPr>
          <p:cNvCxnSpPr>
            <a:cxnSpLocks/>
          </p:cNvCxnSpPr>
          <p:nvPr/>
        </p:nvCxnSpPr>
        <p:spPr>
          <a:xfrm>
            <a:off x="9031908" y="2498350"/>
            <a:ext cx="501650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직선 연결선[R] 129">
            <a:extLst>
              <a:ext uri="{FF2B5EF4-FFF2-40B4-BE49-F238E27FC236}">
                <a16:creationId xmlns:a16="http://schemas.microsoft.com/office/drawing/2014/main" id="{FBCBCF9C-5785-40CF-A351-83EAFFA3077A}"/>
              </a:ext>
            </a:extLst>
          </p:cNvPr>
          <p:cNvCxnSpPr>
            <a:cxnSpLocks/>
          </p:cNvCxnSpPr>
          <p:nvPr/>
        </p:nvCxnSpPr>
        <p:spPr>
          <a:xfrm>
            <a:off x="9530383" y="2499454"/>
            <a:ext cx="0" cy="190121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직선 연결선[R] 130">
            <a:extLst>
              <a:ext uri="{FF2B5EF4-FFF2-40B4-BE49-F238E27FC236}">
                <a16:creationId xmlns:a16="http://schemas.microsoft.com/office/drawing/2014/main" id="{DB4A06F4-CAD3-9D58-7938-353F61BB9ADC}"/>
              </a:ext>
            </a:extLst>
          </p:cNvPr>
          <p:cNvCxnSpPr>
            <a:cxnSpLocks/>
          </p:cNvCxnSpPr>
          <p:nvPr/>
        </p:nvCxnSpPr>
        <p:spPr>
          <a:xfrm>
            <a:off x="9527208" y="2685066"/>
            <a:ext cx="114300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직선 연결선[R] 131">
            <a:extLst>
              <a:ext uri="{FF2B5EF4-FFF2-40B4-BE49-F238E27FC236}">
                <a16:creationId xmlns:a16="http://schemas.microsoft.com/office/drawing/2014/main" id="{01D783D3-7884-6B6F-A213-B0F04185C433}"/>
              </a:ext>
            </a:extLst>
          </p:cNvPr>
          <p:cNvCxnSpPr>
            <a:cxnSpLocks/>
          </p:cNvCxnSpPr>
          <p:nvPr/>
        </p:nvCxnSpPr>
        <p:spPr>
          <a:xfrm>
            <a:off x="8813199" y="2669919"/>
            <a:ext cx="309144" cy="0"/>
          </a:xfrm>
          <a:prstGeom prst="line">
            <a:avLst/>
          </a:prstGeom>
          <a:ln w="254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직선 연결선[R] 132">
            <a:extLst>
              <a:ext uri="{FF2B5EF4-FFF2-40B4-BE49-F238E27FC236}">
                <a16:creationId xmlns:a16="http://schemas.microsoft.com/office/drawing/2014/main" id="{67BBB573-4DC4-10BD-5505-4416D1517402}"/>
              </a:ext>
            </a:extLst>
          </p:cNvPr>
          <p:cNvCxnSpPr>
            <a:cxnSpLocks/>
          </p:cNvCxnSpPr>
          <p:nvPr/>
        </p:nvCxnSpPr>
        <p:spPr>
          <a:xfrm>
            <a:off x="9122343" y="2668586"/>
            <a:ext cx="0" cy="192194"/>
          </a:xfrm>
          <a:prstGeom prst="line">
            <a:avLst/>
          </a:prstGeom>
          <a:ln w="254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직선 연결선[R] 133">
            <a:extLst>
              <a:ext uri="{FF2B5EF4-FFF2-40B4-BE49-F238E27FC236}">
                <a16:creationId xmlns:a16="http://schemas.microsoft.com/office/drawing/2014/main" id="{487BF734-21C2-6E85-360B-6C55F472C1D8}"/>
              </a:ext>
            </a:extLst>
          </p:cNvPr>
          <p:cNvCxnSpPr>
            <a:cxnSpLocks/>
          </p:cNvCxnSpPr>
          <p:nvPr/>
        </p:nvCxnSpPr>
        <p:spPr>
          <a:xfrm>
            <a:off x="9122343" y="2854614"/>
            <a:ext cx="160390" cy="0"/>
          </a:xfrm>
          <a:prstGeom prst="line">
            <a:avLst/>
          </a:prstGeom>
          <a:ln w="254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직선 연결선[R] 145">
            <a:extLst>
              <a:ext uri="{FF2B5EF4-FFF2-40B4-BE49-F238E27FC236}">
                <a16:creationId xmlns:a16="http://schemas.microsoft.com/office/drawing/2014/main" id="{A5468202-B808-981B-C9A3-F1027C8F79B5}"/>
              </a:ext>
            </a:extLst>
          </p:cNvPr>
          <p:cNvCxnSpPr>
            <a:cxnSpLocks/>
          </p:cNvCxnSpPr>
          <p:nvPr/>
        </p:nvCxnSpPr>
        <p:spPr>
          <a:xfrm>
            <a:off x="9279558" y="2851439"/>
            <a:ext cx="0" cy="73480"/>
          </a:xfrm>
          <a:prstGeom prst="line">
            <a:avLst/>
          </a:prstGeom>
          <a:ln w="254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85195AA-389A-D181-06D5-CFF2ED5FC981}"/>
              </a:ext>
            </a:extLst>
          </p:cNvPr>
          <p:cNvCxnSpPr>
            <a:cxnSpLocks/>
          </p:cNvCxnSpPr>
          <p:nvPr/>
        </p:nvCxnSpPr>
        <p:spPr>
          <a:xfrm>
            <a:off x="9273208" y="2928094"/>
            <a:ext cx="365125" cy="0"/>
          </a:xfrm>
          <a:prstGeom prst="line">
            <a:avLst/>
          </a:prstGeom>
          <a:ln w="254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7" name="그룹 176">
            <a:extLst>
              <a:ext uri="{FF2B5EF4-FFF2-40B4-BE49-F238E27FC236}">
                <a16:creationId xmlns:a16="http://schemas.microsoft.com/office/drawing/2014/main" id="{C1961278-1508-56B1-12E1-C89A3B0706A4}"/>
              </a:ext>
            </a:extLst>
          </p:cNvPr>
          <p:cNvGrpSpPr/>
          <p:nvPr/>
        </p:nvGrpSpPr>
        <p:grpSpPr>
          <a:xfrm>
            <a:off x="6343810" y="2748703"/>
            <a:ext cx="1383904" cy="1702980"/>
            <a:chOff x="5996321" y="2790737"/>
            <a:chExt cx="1383904" cy="1702980"/>
          </a:xfrm>
        </p:grpSpPr>
        <p:pic>
          <p:nvPicPr>
            <p:cNvPr id="168" name="내용 개체 틀 5" descr="DNA 단색으로 채워진">
              <a:extLst>
                <a:ext uri="{FF2B5EF4-FFF2-40B4-BE49-F238E27FC236}">
                  <a16:creationId xmlns:a16="http://schemas.microsoft.com/office/drawing/2014/main" id="{14764697-079F-74BB-61FB-4CB34D7027E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003057" y="3629867"/>
              <a:ext cx="863850" cy="863850"/>
            </a:xfrm>
            <a:prstGeom prst="rect">
              <a:avLst/>
            </a:prstGeom>
          </p:spPr>
        </p:pic>
        <p:sp>
          <p:nvSpPr>
            <p:cNvPr id="169" name="폭발 2[E] 168">
              <a:extLst>
                <a:ext uri="{FF2B5EF4-FFF2-40B4-BE49-F238E27FC236}">
                  <a16:creationId xmlns:a16="http://schemas.microsoft.com/office/drawing/2014/main" id="{875BA283-3C0F-CB9D-F14C-7436D21AEA1D}"/>
                </a:ext>
              </a:extLst>
            </p:cNvPr>
            <p:cNvSpPr/>
            <p:nvPr/>
          </p:nvSpPr>
          <p:spPr>
            <a:xfrm>
              <a:off x="6190729" y="3985271"/>
              <a:ext cx="152820" cy="152820"/>
            </a:xfrm>
            <a:prstGeom prst="irregularSeal2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pic>
          <p:nvPicPr>
            <p:cNvPr id="170" name="내용 개체 틀 5" descr="DNA 단색으로 채워진">
              <a:extLst>
                <a:ext uri="{FF2B5EF4-FFF2-40B4-BE49-F238E27FC236}">
                  <a16:creationId xmlns:a16="http://schemas.microsoft.com/office/drawing/2014/main" id="{0E4CB3D4-376F-3D9A-EC7E-54B934DAC2B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516375" y="3629867"/>
              <a:ext cx="863850" cy="863850"/>
            </a:xfrm>
            <a:prstGeom prst="rect">
              <a:avLst/>
            </a:prstGeom>
          </p:spPr>
        </p:pic>
        <p:sp>
          <p:nvSpPr>
            <p:cNvPr id="171" name="폭발 2[E] 170">
              <a:extLst>
                <a:ext uri="{FF2B5EF4-FFF2-40B4-BE49-F238E27FC236}">
                  <a16:creationId xmlns:a16="http://schemas.microsoft.com/office/drawing/2014/main" id="{28806456-1F0C-544B-A164-E103D7D66605}"/>
                </a:ext>
              </a:extLst>
            </p:cNvPr>
            <p:cNvSpPr/>
            <p:nvPr/>
          </p:nvSpPr>
          <p:spPr>
            <a:xfrm>
              <a:off x="7016049" y="4263813"/>
              <a:ext cx="152820" cy="152820"/>
            </a:xfrm>
            <a:prstGeom prst="irregularSeal2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pic>
          <p:nvPicPr>
            <p:cNvPr id="173" name="내용 개체 틀 5" descr="DNA 단색으로 채워진">
              <a:extLst>
                <a:ext uri="{FF2B5EF4-FFF2-40B4-BE49-F238E27FC236}">
                  <a16:creationId xmlns:a16="http://schemas.microsoft.com/office/drawing/2014/main" id="{1E88B5D3-4230-AF78-061A-3D3778C35FF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996321" y="2790737"/>
              <a:ext cx="863850" cy="863850"/>
            </a:xfrm>
            <a:prstGeom prst="rect">
              <a:avLst/>
            </a:prstGeom>
          </p:spPr>
        </p:pic>
        <p:sp>
          <p:nvSpPr>
            <p:cNvPr id="174" name="폭발 2[E] 173">
              <a:extLst>
                <a:ext uri="{FF2B5EF4-FFF2-40B4-BE49-F238E27FC236}">
                  <a16:creationId xmlns:a16="http://schemas.microsoft.com/office/drawing/2014/main" id="{CB98CF82-E454-94A9-0E88-B8F47EB19488}"/>
                </a:ext>
              </a:extLst>
            </p:cNvPr>
            <p:cNvSpPr/>
            <p:nvPr/>
          </p:nvSpPr>
          <p:spPr>
            <a:xfrm>
              <a:off x="6211533" y="3227725"/>
              <a:ext cx="152820" cy="152820"/>
            </a:xfrm>
            <a:prstGeom prst="irregularSeal2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pic>
          <p:nvPicPr>
            <p:cNvPr id="175" name="내용 개체 틀 5" descr="DNA 단색으로 채워진">
              <a:extLst>
                <a:ext uri="{FF2B5EF4-FFF2-40B4-BE49-F238E27FC236}">
                  <a16:creationId xmlns:a16="http://schemas.microsoft.com/office/drawing/2014/main" id="{BDBA47DD-100A-1D98-CD62-085F8A3F33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509639" y="2790737"/>
              <a:ext cx="863850" cy="863850"/>
            </a:xfrm>
            <a:prstGeom prst="rect">
              <a:avLst/>
            </a:prstGeom>
          </p:spPr>
        </p:pic>
        <p:sp>
          <p:nvSpPr>
            <p:cNvPr id="176" name="폭발 2[E] 175">
              <a:extLst>
                <a:ext uri="{FF2B5EF4-FFF2-40B4-BE49-F238E27FC236}">
                  <a16:creationId xmlns:a16="http://schemas.microsoft.com/office/drawing/2014/main" id="{49A0B762-ED0E-FADA-2F79-408652215166}"/>
                </a:ext>
              </a:extLst>
            </p:cNvPr>
            <p:cNvSpPr/>
            <p:nvPr/>
          </p:nvSpPr>
          <p:spPr>
            <a:xfrm>
              <a:off x="7009313" y="3074906"/>
              <a:ext cx="152820" cy="152820"/>
            </a:xfrm>
            <a:prstGeom prst="irregularSeal2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188" name="그룹 187">
            <a:extLst>
              <a:ext uri="{FF2B5EF4-FFF2-40B4-BE49-F238E27FC236}">
                <a16:creationId xmlns:a16="http://schemas.microsoft.com/office/drawing/2014/main" id="{C56220B6-460F-A154-3471-A081B131C0D5}"/>
              </a:ext>
            </a:extLst>
          </p:cNvPr>
          <p:cNvGrpSpPr/>
          <p:nvPr/>
        </p:nvGrpSpPr>
        <p:grpSpPr>
          <a:xfrm>
            <a:off x="108337" y="1443524"/>
            <a:ext cx="1625255" cy="1625255"/>
            <a:chOff x="189362" y="1443524"/>
            <a:chExt cx="1625255" cy="1625255"/>
          </a:xfrm>
        </p:grpSpPr>
        <p:pic>
          <p:nvPicPr>
            <p:cNvPr id="75" name="그래픽 74" descr="용지 단색으로 채워진">
              <a:extLst>
                <a:ext uri="{FF2B5EF4-FFF2-40B4-BE49-F238E27FC236}">
                  <a16:creationId xmlns:a16="http://schemas.microsoft.com/office/drawing/2014/main" id="{CEAED387-2714-4498-4EB7-183B008229E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89362" y="1443524"/>
              <a:ext cx="1625255" cy="1625255"/>
            </a:xfrm>
            <a:prstGeom prst="rect">
              <a:avLst/>
            </a:prstGeom>
          </p:spPr>
        </p:pic>
        <p:grpSp>
          <p:nvGrpSpPr>
            <p:cNvPr id="185" name="그룹 184">
              <a:extLst>
                <a:ext uri="{FF2B5EF4-FFF2-40B4-BE49-F238E27FC236}">
                  <a16:creationId xmlns:a16="http://schemas.microsoft.com/office/drawing/2014/main" id="{D96319CC-1F80-D931-7204-EBCA46DA4F5D}"/>
                </a:ext>
              </a:extLst>
            </p:cNvPr>
            <p:cNvGrpSpPr/>
            <p:nvPr/>
          </p:nvGrpSpPr>
          <p:grpSpPr>
            <a:xfrm>
              <a:off x="659543" y="2089438"/>
              <a:ext cx="666249" cy="666249"/>
              <a:chOff x="5456203" y="2525583"/>
              <a:chExt cx="1444840" cy="1444840"/>
            </a:xfrm>
          </p:grpSpPr>
          <p:pic>
            <p:nvPicPr>
              <p:cNvPr id="186" name="내용 개체 틀 5" descr="DNA 단색으로 채워진">
                <a:extLst>
                  <a:ext uri="{FF2B5EF4-FFF2-40B4-BE49-F238E27FC236}">
                    <a16:creationId xmlns:a16="http://schemas.microsoft.com/office/drawing/2014/main" id="{E24D9F86-7EDB-C194-448C-B3EAC15C483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5456203" y="2525583"/>
                <a:ext cx="1444840" cy="1444840"/>
              </a:xfrm>
              <a:prstGeom prst="rect">
                <a:avLst/>
              </a:prstGeom>
            </p:spPr>
          </p:pic>
          <p:sp>
            <p:nvSpPr>
              <p:cNvPr id="187" name="폭발 2[E] 186">
                <a:extLst>
                  <a:ext uri="{FF2B5EF4-FFF2-40B4-BE49-F238E27FC236}">
                    <a16:creationId xmlns:a16="http://schemas.microsoft.com/office/drawing/2014/main" id="{8E5D2602-4A01-B7B0-7E9F-1FE1A044C982}"/>
                  </a:ext>
                </a:extLst>
              </p:cNvPr>
              <p:cNvSpPr/>
              <p:nvPr/>
            </p:nvSpPr>
            <p:spPr>
              <a:xfrm>
                <a:off x="5816157" y="3256473"/>
                <a:ext cx="255600" cy="255600"/>
              </a:xfrm>
              <a:prstGeom prst="irregularSeal2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</p:grpSp>
      <p:sp>
        <p:nvSpPr>
          <p:cNvPr id="191" name="TextBox 190">
            <a:extLst>
              <a:ext uri="{FF2B5EF4-FFF2-40B4-BE49-F238E27FC236}">
                <a16:creationId xmlns:a16="http://schemas.microsoft.com/office/drawing/2014/main" id="{C47C053E-EAC3-5C1E-2F05-68EE12922F85}"/>
              </a:ext>
            </a:extLst>
          </p:cNvPr>
          <p:cNvSpPr txBox="1"/>
          <p:nvPr/>
        </p:nvSpPr>
        <p:spPr>
          <a:xfrm>
            <a:off x="5137900" y="3038400"/>
            <a:ext cx="12721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200" dirty="0">
                <a:latin typeface="Arial Nova" panose="020B0504020202020204" pitchFamily="34" charset="0"/>
              </a:rPr>
              <a:t>Passed by filter</a:t>
            </a:r>
          </a:p>
        </p:txBody>
      </p:sp>
      <p:sp>
        <p:nvSpPr>
          <p:cNvPr id="192" name="호 191">
            <a:extLst>
              <a:ext uri="{FF2B5EF4-FFF2-40B4-BE49-F238E27FC236}">
                <a16:creationId xmlns:a16="http://schemas.microsoft.com/office/drawing/2014/main" id="{5E30AA6B-0A67-CD57-4471-FB45DBBDE09D}"/>
              </a:ext>
            </a:extLst>
          </p:cNvPr>
          <p:cNvSpPr/>
          <p:nvPr/>
        </p:nvSpPr>
        <p:spPr>
          <a:xfrm rot="10800000">
            <a:off x="5643828" y="2981440"/>
            <a:ext cx="888909" cy="648000"/>
          </a:xfrm>
          <a:prstGeom prst="arc">
            <a:avLst/>
          </a:prstGeom>
          <a:ln w="508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D809D7-0F73-7B9E-E657-E91B287F5C54}"/>
              </a:ext>
            </a:extLst>
          </p:cNvPr>
          <p:cNvSpPr txBox="1"/>
          <p:nvPr/>
        </p:nvSpPr>
        <p:spPr>
          <a:xfrm>
            <a:off x="1976358" y="2671053"/>
            <a:ext cx="14156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200" dirty="0">
                <a:latin typeface="Arial Nova" panose="020B0504020202020204" pitchFamily="34" charset="0"/>
              </a:rPr>
              <a:t>Have all clinical features for cox regression</a:t>
            </a:r>
          </a:p>
        </p:txBody>
      </p:sp>
      <p:sp>
        <p:nvSpPr>
          <p:cNvPr id="6" name="호 5">
            <a:extLst>
              <a:ext uri="{FF2B5EF4-FFF2-40B4-BE49-F238E27FC236}">
                <a16:creationId xmlns:a16="http://schemas.microsoft.com/office/drawing/2014/main" id="{B1CE7606-63A9-21FD-0AC3-027CB2C658C7}"/>
              </a:ext>
            </a:extLst>
          </p:cNvPr>
          <p:cNvSpPr/>
          <p:nvPr/>
        </p:nvSpPr>
        <p:spPr>
          <a:xfrm rot="10800000">
            <a:off x="2565318" y="2980398"/>
            <a:ext cx="888909" cy="648000"/>
          </a:xfrm>
          <a:prstGeom prst="arc">
            <a:avLst/>
          </a:prstGeom>
          <a:ln w="508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788577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7FD48C-AC40-0297-AE08-2689C105B8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580768"/>
          </a:xfrm>
        </p:spPr>
        <p:txBody>
          <a:bodyPr>
            <a:normAutofit/>
          </a:bodyPr>
          <a:lstStyle/>
          <a:p>
            <a:r>
              <a:rPr kumimoji="1" lang="en-US" altLang="ko-Kore-KR" sz="2000" dirty="0">
                <a:latin typeface="Arial Nova" panose="020B0504020202020204" pitchFamily="34" charset="0"/>
              </a:rPr>
              <a:t>Data | TCGA MC3 Project </a:t>
            </a:r>
            <a:r>
              <a:rPr kumimoji="1" lang="en-US" altLang="ko-Kore-KR" sz="2000" dirty="0" err="1">
                <a:latin typeface="Arial Nova" panose="020B0504020202020204" pitchFamily="34" charset="0"/>
              </a:rPr>
              <a:t>maf</a:t>
            </a:r>
            <a:r>
              <a:rPr kumimoji="1" lang="en-US" altLang="ko-Kore-KR" sz="2000" dirty="0">
                <a:latin typeface="Arial Nova" panose="020B0504020202020204" pitchFamily="34" charset="0"/>
              </a:rPr>
              <a:t> file &amp; TCGA clinical data </a:t>
            </a:r>
            <a:endParaRPr kumimoji="1" lang="ko-Kore-KR" altLang="en-US" sz="2000" dirty="0">
              <a:latin typeface="Arial Nova" panose="020B0504020202020204" pitchFamily="34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8DA103F-F9CA-A5FA-D78D-9B7F2093F4DD}"/>
              </a:ext>
            </a:extLst>
          </p:cNvPr>
          <p:cNvSpPr/>
          <p:nvPr/>
        </p:nvSpPr>
        <p:spPr>
          <a:xfrm>
            <a:off x="0" y="534173"/>
            <a:ext cx="12192000" cy="135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A689FA1-3BA0-BD25-B75A-97B6F0A50AE5}"/>
              </a:ext>
            </a:extLst>
          </p:cNvPr>
          <p:cNvSpPr txBox="1"/>
          <p:nvPr/>
        </p:nvSpPr>
        <p:spPr>
          <a:xfrm>
            <a:off x="5007374" y="851232"/>
            <a:ext cx="32681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Table 1. Data statistics for 33 cancer types</a:t>
            </a:r>
            <a:endParaRPr kumimoji="1" lang="en-US" altLang="ko-Kore-KR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EB880C6-0881-3B67-7CA9-EA2A9E14F013}"/>
              </a:ext>
            </a:extLst>
          </p:cNvPr>
          <p:cNvSpPr txBox="1"/>
          <p:nvPr/>
        </p:nvSpPr>
        <p:spPr>
          <a:xfrm>
            <a:off x="8513837" y="1289635"/>
            <a:ext cx="34895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Table 2. Data statistics of input data (before)</a:t>
            </a:r>
            <a:endParaRPr kumimoji="1" lang="en-US" altLang="ko-Kore-KR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8" name="개체 7">
            <a:extLst>
              <a:ext uri="{FF2B5EF4-FFF2-40B4-BE49-F238E27FC236}">
                <a16:creationId xmlns:a16="http://schemas.microsoft.com/office/drawing/2014/main" id="{6B46A816-FA21-6764-01AC-D2FF05FBCFB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60340292"/>
              </p:ext>
            </p:extLst>
          </p:nvPr>
        </p:nvGraphicFramePr>
        <p:xfrm>
          <a:off x="4980045" y="1138238"/>
          <a:ext cx="3270250" cy="5418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워크시트" r:id="rId2" imgW="5067300" imgH="8394700" progId="Excel.Sheet.12">
                  <p:embed/>
                </p:oleObj>
              </mc:Choice>
              <mc:Fallback>
                <p:oleObj name="워크시트" r:id="rId2" imgW="5067300" imgH="83947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980045" y="1138238"/>
                        <a:ext cx="3270250" cy="5418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D8FFE37D-10F4-1C71-6188-2732AC6D6C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0861290"/>
              </p:ext>
            </p:extLst>
          </p:nvPr>
        </p:nvGraphicFramePr>
        <p:xfrm>
          <a:off x="8439758" y="1574909"/>
          <a:ext cx="3637666" cy="4152687"/>
        </p:xfrm>
        <a:graphic>
          <a:graphicData uri="http://schemas.openxmlformats.org/drawingml/2006/table">
            <a:tbl>
              <a:tblPr/>
              <a:tblGrid>
                <a:gridCol w="880483">
                  <a:extLst>
                    <a:ext uri="{9D8B030D-6E8A-4147-A177-3AD203B41FA5}">
                      <a16:colId xmlns:a16="http://schemas.microsoft.com/office/drawing/2014/main" val="3415060279"/>
                    </a:ext>
                  </a:extLst>
                </a:gridCol>
                <a:gridCol w="551436">
                  <a:extLst>
                    <a:ext uri="{9D8B030D-6E8A-4147-A177-3AD203B41FA5}">
                      <a16:colId xmlns:a16="http://schemas.microsoft.com/office/drawing/2014/main" val="3203974320"/>
                    </a:ext>
                  </a:extLst>
                </a:gridCol>
                <a:gridCol w="510591">
                  <a:extLst>
                    <a:ext uri="{9D8B030D-6E8A-4147-A177-3AD203B41FA5}">
                      <a16:colId xmlns:a16="http://schemas.microsoft.com/office/drawing/2014/main" val="4122415897"/>
                    </a:ext>
                  </a:extLst>
                </a:gridCol>
                <a:gridCol w="1695156">
                  <a:extLst>
                    <a:ext uri="{9D8B030D-6E8A-4147-A177-3AD203B41FA5}">
                      <a16:colId xmlns:a16="http://schemas.microsoft.com/office/drawing/2014/main" val="3974521534"/>
                    </a:ext>
                  </a:extLst>
                </a:gridCol>
              </a:tblGrid>
              <a:tr h="267738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Tumor type</a:t>
                      </a:r>
                    </a:p>
                  </a:txBody>
                  <a:tcPr marL="89528" marR="89528" marT="44764" marB="44764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Clinical &amp; Mutation data</a:t>
                      </a:r>
                    </a:p>
                  </a:txBody>
                  <a:tcPr marL="89528" marR="89528" marT="44764" marB="44764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4517803"/>
                  </a:ext>
                </a:extLst>
              </a:tr>
              <a:tr h="208644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Patients</a:t>
                      </a:r>
                    </a:p>
                  </a:txBody>
                  <a:tcPr marL="6804" marR="6804" marT="680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Genes</a:t>
                      </a:r>
                    </a:p>
                  </a:txBody>
                  <a:tcPr marL="6804" marR="6804" marT="680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Non-synonymous mutations</a:t>
                      </a:r>
                    </a:p>
                  </a:txBody>
                  <a:tcPr marL="6804" marR="6804" marT="680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6391159"/>
                  </a:ext>
                </a:extLst>
              </a:tr>
              <a:tr h="17093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TCGA-ACC</a:t>
                      </a:r>
                    </a:p>
                  </a:txBody>
                  <a:tcPr marL="6804" marR="6804" marT="680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ore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81</a:t>
                      </a:r>
                    </a:p>
                  </a:txBody>
                  <a:tcPr marL="6804" marR="6804" marT="680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ore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4,224</a:t>
                      </a:r>
                    </a:p>
                  </a:txBody>
                  <a:tcPr marL="6804" marR="6804" marT="680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ore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5,863</a:t>
                      </a:r>
                    </a:p>
                  </a:txBody>
                  <a:tcPr marL="6804" marR="6804" marT="680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45983569"/>
                  </a:ext>
                </a:extLst>
              </a:tr>
              <a:tr h="17093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TCGA-BLCA</a:t>
                      </a:r>
                    </a:p>
                  </a:txBody>
                  <a:tcPr marL="6804" marR="6804" marT="68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ore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398</a:t>
                      </a:r>
                    </a:p>
                  </a:txBody>
                  <a:tcPr marL="6804" marR="6804" marT="68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ore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16,581</a:t>
                      </a:r>
                    </a:p>
                  </a:txBody>
                  <a:tcPr marL="6804" marR="6804" marT="68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ore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87,790</a:t>
                      </a:r>
                    </a:p>
                  </a:txBody>
                  <a:tcPr marL="6804" marR="6804" marT="68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8165987"/>
                  </a:ext>
                </a:extLst>
              </a:tr>
              <a:tr h="17093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TCGA-BRCA</a:t>
                      </a:r>
                    </a:p>
                  </a:txBody>
                  <a:tcPr marL="6804" marR="6804" marT="68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ore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771</a:t>
                      </a:r>
                    </a:p>
                  </a:txBody>
                  <a:tcPr marL="6804" marR="6804" marT="68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ore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14,481</a:t>
                      </a:r>
                    </a:p>
                  </a:txBody>
                  <a:tcPr marL="6804" marR="6804" marT="68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ore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48,152</a:t>
                      </a:r>
                    </a:p>
                  </a:txBody>
                  <a:tcPr marL="6804" marR="6804" marT="68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06542847"/>
                  </a:ext>
                </a:extLst>
              </a:tr>
              <a:tr h="17093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TCGA-CHOL</a:t>
                      </a:r>
                    </a:p>
                  </a:txBody>
                  <a:tcPr marL="6804" marR="6804" marT="68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ore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36</a:t>
                      </a:r>
                    </a:p>
                  </a:txBody>
                  <a:tcPr marL="6804" marR="6804" marT="68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ore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1,469</a:t>
                      </a:r>
                    </a:p>
                  </a:txBody>
                  <a:tcPr marL="6804" marR="6804" marT="68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ore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1,659</a:t>
                      </a:r>
                    </a:p>
                  </a:txBody>
                  <a:tcPr marL="6804" marR="6804" marT="68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4043879"/>
                  </a:ext>
                </a:extLst>
              </a:tr>
              <a:tr h="17093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TCGA-COAD</a:t>
                      </a:r>
                    </a:p>
                  </a:txBody>
                  <a:tcPr marL="6804" marR="6804" marT="68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ore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255</a:t>
                      </a:r>
                    </a:p>
                  </a:txBody>
                  <a:tcPr marL="6804" marR="6804" marT="68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ore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16,795</a:t>
                      </a:r>
                    </a:p>
                  </a:txBody>
                  <a:tcPr marL="6804" marR="6804" marT="68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ore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88,722</a:t>
                      </a:r>
                    </a:p>
                  </a:txBody>
                  <a:tcPr marL="6804" marR="6804" marT="68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46319884"/>
                  </a:ext>
                </a:extLst>
              </a:tr>
              <a:tr h="17093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TCGA-ESCA</a:t>
                      </a:r>
                    </a:p>
                  </a:txBody>
                  <a:tcPr marL="6804" marR="6804" marT="68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ore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162</a:t>
                      </a:r>
                    </a:p>
                  </a:txBody>
                  <a:tcPr marL="6804" marR="6804" marT="68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ore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9,672</a:t>
                      </a:r>
                    </a:p>
                  </a:txBody>
                  <a:tcPr marL="6804" marR="6804" marT="68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ore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19,957</a:t>
                      </a:r>
                    </a:p>
                  </a:txBody>
                  <a:tcPr marL="6804" marR="6804" marT="68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5175221"/>
                  </a:ext>
                </a:extLst>
              </a:tr>
              <a:tr h="17093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TCGA-HNSC</a:t>
                      </a:r>
                    </a:p>
                  </a:txBody>
                  <a:tcPr marL="6804" marR="6804" marT="68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ore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430</a:t>
                      </a:r>
                    </a:p>
                  </a:txBody>
                  <a:tcPr marL="6804" marR="6804" marT="68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ore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14,684</a:t>
                      </a:r>
                    </a:p>
                  </a:txBody>
                  <a:tcPr marL="6804" marR="6804" marT="68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ore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55,263</a:t>
                      </a:r>
                    </a:p>
                  </a:txBody>
                  <a:tcPr marL="6804" marR="6804" marT="68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2088335"/>
                  </a:ext>
                </a:extLst>
              </a:tr>
              <a:tr h="17093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TCGA-KICH</a:t>
                      </a:r>
                    </a:p>
                  </a:txBody>
                  <a:tcPr marL="6804" marR="6804" marT="68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ore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64</a:t>
                      </a:r>
                    </a:p>
                  </a:txBody>
                  <a:tcPr marL="6804" marR="6804" marT="68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ore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1,706</a:t>
                      </a:r>
                    </a:p>
                  </a:txBody>
                  <a:tcPr marL="6804" marR="6804" marT="68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ore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1,911</a:t>
                      </a:r>
                    </a:p>
                  </a:txBody>
                  <a:tcPr marL="6804" marR="6804" marT="68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36721399"/>
                  </a:ext>
                </a:extLst>
              </a:tr>
              <a:tr h="17093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TCGA-KIRC</a:t>
                      </a:r>
                    </a:p>
                  </a:txBody>
                  <a:tcPr marL="6804" marR="6804" marT="68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ore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360</a:t>
                      </a:r>
                    </a:p>
                  </a:txBody>
                  <a:tcPr marL="6804" marR="6804" marT="68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ore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9,091</a:t>
                      </a:r>
                    </a:p>
                  </a:txBody>
                  <a:tcPr marL="6804" marR="6804" marT="68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ore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16,479</a:t>
                      </a:r>
                    </a:p>
                  </a:txBody>
                  <a:tcPr marL="6804" marR="6804" marT="68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6290952"/>
                  </a:ext>
                </a:extLst>
              </a:tr>
              <a:tr h="17093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TCGA-KIRP</a:t>
                      </a:r>
                    </a:p>
                  </a:txBody>
                  <a:tcPr marL="6804" marR="6804" marT="68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ore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241</a:t>
                      </a:r>
                    </a:p>
                  </a:txBody>
                  <a:tcPr marL="6804" marR="6804" marT="68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ore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7,182</a:t>
                      </a:r>
                    </a:p>
                  </a:txBody>
                  <a:tcPr marL="6804" marR="6804" marT="68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ore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11,288</a:t>
                      </a:r>
                    </a:p>
                  </a:txBody>
                  <a:tcPr marL="6804" marR="6804" marT="68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05148369"/>
                  </a:ext>
                </a:extLst>
              </a:tr>
              <a:tr h="17093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TCGA-LIHC</a:t>
                      </a:r>
                    </a:p>
                  </a:txBody>
                  <a:tcPr marL="6804" marR="6804" marT="68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ore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337</a:t>
                      </a:r>
                    </a:p>
                  </a:txBody>
                  <a:tcPr marL="6804" marR="6804" marT="68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ore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12,176</a:t>
                      </a:r>
                    </a:p>
                  </a:txBody>
                  <a:tcPr marL="6804" marR="6804" marT="68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ore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30,303</a:t>
                      </a:r>
                    </a:p>
                  </a:txBody>
                  <a:tcPr marL="6804" marR="6804" marT="68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9666444"/>
                  </a:ext>
                </a:extLst>
              </a:tr>
              <a:tr h="17093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TCGA-LUAD</a:t>
                      </a:r>
                    </a:p>
                  </a:txBody>
                  <a:tcPr marL="6804" marR="6804" marT="68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ore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444</a:t>
                      </a:r>
                    </a:p>
                  </a:txBody>
                  <a:tcPr marL="6804" marR="6804" marT="68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ore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16,357</a:t>
                      </a:r>
                    </a:p>
                  </a:txBody>
                  <a:tcPr marL="6804" marR="6804" marT="68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ore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109,585</a:t>
                      </a:r>
                    </a:p>
                  </a:txBody>
                  <a:tcPr marL="6804" marR="6804" marT="68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90292734"/>
                  </a:ext>
                </a:extLst>
              </a:tr>
              <a:tr h="17093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TCGA-LUSC</a:t>
                      </a:r>
                    </a:p>
                  </a:txBody>
                  <a:tcPr marL="6804" marR="6804" marT="68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ore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369</a:t>
                      </a:r>
                    </a:p>
                  </a:txBody>
                  <a:tcPr marL="6804" marR="6804" marT="68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ore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15,915</a:t>
                      </a:r>
                    </a:p>
                  </a:txBody>
                  <a:tcPr marL="6804" marR="6804" marT="68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ore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90,527</a:t>
                      </a:r>
                    </a:p>
                  </a:txBody>
                  <a:tcPr marL="6804" marR="6804" marT="68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80987213"/>
                  </a:ext>
                </a:extLst>
              </a:tr>
              <a:tr h="17093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TCGA-MESO</a:t>
                      </a:r>
                    </a:p>
                  </a:txBody>
                  <a:tcPr marL="6804" marR="6804" marT="68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ore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80</a:t>
                      </a:r>
                    </a:p>
                  </a:txBody>
                  <a:tcPr marL="6804" marR="6804" marT="68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ore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1,891</a:t>
                      </a:r>
                    </a:p>
                  </a:txBody>
                  <a:tcPr marL="6804" marR="6804" marT="68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ore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2,135</a:t>
                      </a:r>
                    </a:p>
                  </a:txBody>
                  <a:tcPr marL="6804" marR="6804" marT="68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1097500"/>
                  </a:ext>
                </a:extLst>
              </a:tr>
              <a:tr h="17093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TCGA-PAAD</a:t>
                      </a:r>
                    </a:p>
                  </a:txBody>
                  <a:tcPr marL="6804" marR="6804" marT="68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ore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171</a:t>
                      </a:r>
                    </a:p>
                  </a:txBody>
                  <a:tcPr marL="6804" marR="6804" marT="68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ore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9,760</a:t>
                      </a:r>
                    </a:p>
                  </a:txBody>
                  <a:tcPr marL="6804" marR="6804" marT="68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ore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19,325</a:t>
                      </a:r>
                    </a:p>
                  </a:txBody>
                  <a:tcPr marL="6804" marR="6804" marT="68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17868217"/>
                  </a:ext>
                </a:extLst>
              </a:tr>
              <a:tr h="17093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TCGA-READ</a:t>
                      </a:r>
                    </a:p>
                  </a:txBody>
                  <a:tcPr marL="6804" marR="6804" marT="68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ore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72</a:t>
                      </a:r>
                    </a:p>
                  </a:txBody>
                  <a:tcPr marL="6804" marR="6804" marT="68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ore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10,026</a:t>
                      </a:r>
                    </a:p>
                  </a:txBody>
                  <a:tcPr marL="6804" marR="6804" marT="68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ore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21,398</a:t>
                      </a:r>
                    </a:p>
                  </a:txBody>
                  <a:tcPr marL="6804" marR="6804" marT="68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31889357"/>
                  </a:ext>
                </a:extLst>
              </a:tr>
              <a:tr h="17093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TCGA-SKCM</a:t>
                      </a:r>
                    </a:p>
                  </a:txBody>
                  <a:tcPr marL="6804" marR="6804" marT="68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ore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410</a:t>
                      </a:r>
                    </a:p>
                  </a:txBody>
                  <a:tcPr marL="6804" marR="6804" marT="68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ore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17,417</a:t>
                      </a:r>
                    </a:p>
                  </a:txBody>
                  <a:tcPr marL="6804" marR="6804" marT="68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ore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214,626</a:t>
                      </a:r>
                    </a:p>
                  </a:txBody>
                  <a:tcPr marL="6804" marR="6804" marT="68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23270764"/>
                  </a:ext>
                </a:extLst>
              </a:tr>
              <a:tr h="17093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TCGA-STAD</a:t>
                      </a:r>
                    </a:p>
                  </a:txBody>
                  <a:tcPr marL="6804" marR="6804" marT="68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ore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359</a:t>
                      </a:r>
                    </a:p>
                  </a:txBody>
                  <a:tcPr marL="6804" marR="6804" marT="68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ore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16,618</a:t>
                      </a:r>
                    </a:p>
                  </a:txBody>
                  <a:tcPr marL="6804" marR="6804" marT="68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ore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95,052</a:t>
                      </a:r>
                    </a:p>
                  </a:txBody>
                  <a:tcPr marL="6804" marR="6804" marT="68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0362284"/>
                  </a:ext>
                </a:extLst>
              </a:tr>
              <a:tr h="17093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TCGA-THCA</a:t>
                      </a:r>
                    </a:p>
                  </a:txBody>
                  <a:tcPr marL="6804" marR="6804" marT="68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ore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424</a:t>
                      </a:r>
                    </a:p>
                  </a:txBody>
                  <a:tcPr marL="6804" marR="6804" marT="68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ore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3,248</a:t>
                      </a:r>
                    </a:p>
                  </a:txBody>
                  <a:tcPr marL="6804" marR="6804" marT="68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ore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4,372</a:t>
                      </a:r>
                    </a:p>
                  </a:txBody>
                  <a:tcPr marL="6804" marR="6804" marT="68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0985494"/>
                  </a:ext>
                </a:extLst>
              </a:tr>
              <a:tr h="17093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TCGA-UVM</a:t>
                      </a:r>
                    </a:p>
                  </a:txBody>
                  <a:tcPr marL="6804" marR="6804" marT="68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ore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54</a:t>
                      </a:r>
                    </a:p>
                  </a:txBody>
                  <a:tcPr marL="6804" marR="6804" marT="68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ore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809</a:t>
                      </a:r>
                    </a:p>
                  </a:txBody>
                  <a:tcPr marL="6804" marR="6804" marT="68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ore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947</a:t>
                      </a:r>
                    </a:p>
                  </a:txBody>
                  <a:tcPr marL="6804" marR="6804" marT="68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0606142"/>
                  </a:ext>
                </a:extLst>
              </a:tr>
              <a:tr h="18275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Total</a:t>
                      </a:r>
                    </a:p>
                  </a:txBody>
                  <a:tcPr marL="6804" marR="6804" marT="680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ore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5,518</a:t>
                      </a:r>
                    </a:p>
                  </a:txBody>
                  <a:tcPr marL="6804" marR="6804" marT="680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ore-K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19,186</a:t>
                      </a:r>
                    </a:p>
                  </a:txBody>
                  <a:tcPr marL="6804" marR="6804" marT="680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ore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34" charset="-127"/>
                        </a:rPr>
                        <a:t>925,354</a:t>
                      </a:r>
                    </a:p>
                  </a:txBody>
                  <a:tcPr marL="6804" marR="6804" marT="680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28680162"/>
                  </a:ext>
                </a:extLst>
              </a:tr>
            </a:tbl>
          </a:graphicData>
        </a:graphic>
      </p:graphicFrame>
      <p:grpSp>
        <p:nvGrpSpPr>
          <p:cNvPr id="13" name="그룹 12">
            <a:extLst>
              <a:ext uri="{FF2B5EF4-FFF2-40B4-BE49-F238E27FC236}">
                <a16:creationId xmlns:a16="http://schemas.microsoft.com/office/drawing/2014/main" id="{CB4D630C-445F-CEC7-3C8D-82F2E4D45AD7}"/>
              </a:ext>
            </a:extLst>
          </p:cNvPr>
          <p:cNvGrpSpPr/>
          <p:nvPr/>
        </p:nvGrpSpPr>
        <p:grpSpPr>
          <a:xfrm>
            <a:off x="84262" y="1443524"/>
            <a:ext cx="4897611" cy="4702263"/>
            <a:chOff x="84262" y="1443524"/>
            <a:chExt cx="4897611" cy="4702263"/>
          </a:xfrm>
        </p:grpSpPr>
        <p:pic>
          <p:nvPicPr>
            <p:cNvPr id="94" name="그래픽 93" descr="그룹 단색으로 채워진">
              <a:extLst>
                <a:ext uri="{FF2B5EF4-FFF2-40B4-BE49-F238E27FC236}">
                  <a16:creationId xmlns:a16="http://schemas.microsoft.com/office/drawing/2014/main" id="{AF4176DB-A233-ACE7-548E-E415E5D33A8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158044" y="3432738"/>
              <a:ext cx="914400" cy="914400"/>
            </a:xfrm>
            <a:prstGeom prst="rect">
              <a:avLst/>
            </a:prstGeom>
          </p:spPr>
        </p:pic>
        <p:pic>
          <p:nvPicPr>
            <p:cNvPr id="95" name="그래픽 94" descr="그룹 단색으로 채워진">
              <a:extLst>
                <a:ext uri="{FF2B5EF4-FFF2-40B4-BE49-F238E27FC236}">
                  <a16:creationId xmlns:a16="http://schemas.microsoft.com/office/drawing/2014/main" id="{4AE2A83C-F77F-2693-02BB-B72D1AB3632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918222" y="3432738"/>
              <a:ext cx="914400" cy="914400"/>
            </a:xfrm>
            <a:prstGeom prst="rect">
              <a:avLst/>
            </a:prstGeom>
          </p:spPr>
        </p:pic>
        <p:pic>
          <p:nvPicPr>
            <p:cNvPr id="96" name="그래픽 95" descr="그룹 단색으로 채워진">
              <a:extLst>
                <a:ext uri="{FF2B5EF4-FFF2-40B4-BE49-F238E27FC236}">
                  <a16:creationId xmlns:a16="http://schemas.microsoft.com/office/drawing/2014/main" id="{FD60D4D0-6753-DA1B-9E6E-C8C6CB98D14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156831" y="2853698"/>
              <a:ext cx="914400" cy="914400"/>
            </a:xfrm>
            <a:prstGeom prst="rect">
              <a:avLst/>
            </a:prstGeom>
          </p:spPr>
        </p:pic>
        <p:pic>
          <p:nvPicPr>
            <p:cNvPr id="97" name="그래픽 96" descr="그룹 단색으로 채워진">
              <a:extLst>
                <a:ext uri="{FF2B5EF4-FFF2-40B4-BE49-F238E27FC236}">
                  <a16:creationId xmlns:a16="http://schemas.microsoft.com/office/drawing/2014/main" id="{3EAD2746-B7CF-3731-C260-D18260D30E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917009" y="2853698"/>
              <a:ext cx="914400" cy="914400"/>
            </a:xfrm>
            <a:prstGeom prst="rect">
              <a:avLst/>
            </a:prstGeom>
          </p:spPr>
        </p:pic>
        <p:pic>
          <p:nvPicPr>
            <p:cNvPr id="98" name="그래픽 97" descr="용지 단색으로 채워진">
              <a:extLst>
                <a:ext uri="{FF2B5EF4-FFF2-40B4-BE49-F238E27FC236}">
                  <a16:creationId xmlns:a16="http://schemas.microsoft.com/office/drawing/2014/main" id="{F403F1A4-1489-137D-AE96-620981F8EEB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4262" y="4011949"/>
              <a:ext cx="1625255" cy="1625255"/>
            </a:xfrm>
            <a:prstGeom prst="rect">
              <a:avLst/>
            </a:prstGeom>
          </p:spPr>
        </p:pic>
        <p:pic>
          <p:nvPicPr>
            <p:cNvPr id="99" name="그래픽 98" descr="의사 남성 단색으로 채워진">
              <a:extLst>
                <a:ext uri="{FF2B5EF4-FFF2-40B4-BE49-F238E27FC236}">
                  <a16:creationId xmlns:a16="http://schemas.microsoft.com/office/drawing/2014/main" id="{52086594-A92F-731D-805A-D02F66B74FB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23097" y="4595569"/>
              <a:ext cx="747584" cy="747584"/>
            </a:xfrm>
            <a:prstGeom prst="rect">
              <a:avLst/>
            </a:prstGeom>
          </p:spPr>
        </p:pic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BBA7D62E-1E94-71CC-AABE-13F50388E42C}"/>
                </a:ext>
              </a:extLst>
            </p:cNvPr>
            <p:cNvSpPr txBox="1"/>
            <p:nvPr/>
          </p:nvSpPr>
          <p:spPr>
            <a:xfrm>
              <a:off x="188627" y="5499456"/>
              <a:ext cx="141652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600" dirty="0">
                  <a:latin typeface="Arial Nova" panose="020B0504020202020204" pitchFamily="34" charset="0"/>
                </a:rPr>
                <a:t>Clinical data</a:t>
              </a:r>
            </a:p>
            <a:p>
              <a:pPr algn="ctr"/>
              <a:r>
                <a:rPr kumimoji="1" lang="en-US" altLang="ko-Kore-KR" sz="1000" dirty="0">
                  <a:latin typeface="Arial Nova" panose="020B0504020202020204" pitchFamily="34" charset="0"/>
                </a:rPr>
                <a:t>11</a:t>
              </a:r>
              <a:r>
                <a:rPr kumimoji="1" lang="en-US" altLang="ko-KR" sz="1000" dirty="0">
                  <a:latin typeface="Arial Nova" panose="020B0504020202020204" pitchFamily="34" charset="0"/>
                </a:rPr>
                <a:t>,160</a:t>
              </a:r>
              <a:r>
                <a:rPr kumimoji="1" lang="en-US" altLang="ko-Kore-KR" sz="1000" dirty="0">
                  <a:latin typeface="Arial Nova" panose="020B0504020202020204" pitchFamily="34" charset="0"/>
                </a:rPr>
                <a:t> patients with 33 cancer types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65CFE05E-0070-83AD-1132-C70E6AB43C09}"/>
                </a:ext>
              </a:extLst>
            </p:cNvPr>
            <p:cNvSpPr txBox="1"/>
            <p:nvPr/>
          </p:nvSpPr>
          <p:spPr>
            <a:xfrm>
              <a:off x="179757" y="2924433"/>
              <a:ext cx="140827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600" dirty="0">
                  <a:latin typeface="Arial Nova" panose="020B0504020202020204" pitchFamily="34" charset="0"/>
                </a:rPr>
                <a:t>Mutation data</a:t>
              </a:r>
            </a:p>
            <a:p>
              <a:pPr algn="ctr"/>
              <a:r>
                <a:rPr kumimoji="1" lang="en-US" altLang="ko-Kore-KR" sz="1000" dirty="0">
                  <a:latin typeface="Arial Nova" panose="020B0504020202020204" pitchFamily="34" charset="0"/>
                </a:rPr>
                <a:t>10,224 patients with 3,600,961 mutations </a:t>
              </a:r>
            </a:p>
          </p:txBody>
        </p:sp>
        <p:sp>
          <p:nvSpPr>
            <p:cNvPr id="103" name="오른쪽 중괄호[R] 102">
              <a:extLst>
                <a:ext uri="{FF2B5EF4-FFF2-40B4-BE49-F238E27FC236}">
                  <a16:creationId xmlns:a16="http://schemas.microsoft.com/office/drawing/2014/main" id="{08B82C04-55DF-DEFC-32B1-5707146A17F9}"/>
                </a:ext>
              </a:extLst>
            </p:cNvPr>
            <p:cNvSpPr/>
            <p:nvPr/>
          </p:nvSpPr>
          <p:spPr>
            <a:xfrm>
              <a:off x="1545012" y="2350600"/>
              <a:ext cx="806584" cy="2549623"/>
            </a:xfrm>
            <a:prstGeom prst="rightBrace">
              <a:avLst>
                <a:gd name="adj1" fmla="val 8333"/>
                <a:gd name="adj2" fmla="val 50122"/>
              </a:avLst>
            </a:prstGeom>
            <a:ln w="508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04" name="직선 화살표 연결선 103">
              <a:extLst>
                <a:ext uri="{FF2B5EF4-FFF2-40B4-BE49-F238E27FC236}">
                  <a16:creationId xmlns:a16="http://schemas.microsoft.com/office/drawing/2014/main" id="{9A281BC6-BE22-E99C-28AE-AE0A41777541}"/>
                </a:ext>
              </a:extLst>
            </p:cNvPr>
            <p:cNvCxnSpPr>
              <a:cxnSpLocks/>
            </p:cNvCxnSpPr>
            <p:nvPr/>
          </p:nvCxnSpPr>
          <p:spPr>
            <a:xfrm>
              <a:off x="2270236" y="3634879"/>
              <a:ext cx="824624" cy="0"/>
            </a:xfrm>
            <a:prstGeom prst="straightConnector1">
              <a:avLst/>
            </a:prstGeom>
            <a:ln w="50800">
              <a:solidFill>
                <a:srgbClr val="92D050"/>
              </a:solidFill>
              <a:headEnd w="lg" len="lg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5" name="그래픽 104" descr="용지 단색으로 채워진">
              <a:extLst>
                <a:ext uri="{FF2B5EF4-FFF2-40B4-BE49-F238E27FC236}">
                  <a16:creationId xmlns:a16="http://schemas.microsoft.com/office/drawing/2014/main" id="{2BA81E8E-610F-1F99-4B7C-0A81202C307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4262" y="1443524"/>
              <a:ext cx="1625255" cy="1625255"/>
            </a:xfrm>
            <a:prstGeom prst="rect">
              <a:avLst/>
            </a:prstGeom>
          </p:spPr>
        </p:pic>
        <p:pic>
          <p:nvPicPr>
            <p:cNvPr id="106" name="내용 개체 틀 5" descr="DNA 단색으로 채워진">
              <a:extLst>
                <a:ext uri="{FF2B5EF4-FFF2-40B4-BE49-F238E27FC236}">
                  <a16:creationId xmlns:a16="http://schemas.microsoft.com/office/drawing/2014/main" id="{D50578A6-21DD-043C-8706-765C3BC673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54443" y="2089438"/>
              <a:ext cx="666249" cy="666249"/>
            </a:xfrm>
            <a:prstGeom prst="rect">
              <a:avLst/>
            </a:prstGeom>
          </p:spPr>
        </p:pic>
        <p:sp>
          <p:nvSpPr>
            <p:cNvPr id="107" name="폭발 2[E] 106">
              <a:extLst>
                <a:ext uri="{FF2B5EF4-FFF2-40B4-BE49-F238E27FC236}">
                  <a16:creationId xmlns:a16="http://schemas.microsoft.com/office/drawing/2014/main" id="{A845EB7F-1F56-42F9-EBE2-6360BAD20832}"/>
                </a:ext>
              </a:extLst>
            </p:cNvPr>
            <p:cNvSpPr/>
            <p:nvPr/>
          </p:nvSpPr>
          <p:spPr>
            <a:xfrm>
              <a:off x="720426" y="2426468"/>
              <a:ext cx="117863" cy="117863"/>
            </a:xfrm>
            <a:prstGeom prst="irregularSeal2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1F79E0E5-FD27-D055-8C09-B52D89595810}"/>
                </a:ext>
              </a:extLst>
            </p:cNvPr>
            <p:cNvSpPr txBox="1"/>
            <p:nvPr/>
          </p:nvSpPr>
          <p:spPr>
            <a:xfrm>
              <a:off x="2992288" y="4154016"/>
              <a:ext cx="1989585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600" dirty="0">
                  <a:latin typeface="Arial Nova" panose="020B0504020202020204" pitchFamily="34" charset="0"/>
                </a:rPr>
                <a:t>5,518 patients with </a:t>
              </a:r>
              <a:r>
                <a:rPr kumimoji="1" lang="en-US" altLang="ko-Kore-KR" sz="1000" dirty="0">
                  <a:latin typeface="Arial Nova" panose="020B0504020202020204" pitchFamily="34" charset="0"/>
                </a:rPr>
                <a:t>20 cancer types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994187F-B681-656A-D207-42BC35A57B1A}"/>
                </a:ext>
              </a:extLst>
            </p:cNvPr>
            <p:cNvSpPr txBox="1"/>
            <p:nvPr/>
          </p:nvSpPr>
          <p:spPr>
            <a:xfrm>
              <a:off x="1934318" y="2671053"/>
              <a:ext cx="141562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200" dirty="0">
                  <a:latin typeface="Arial Nova" panose="020B0504020202020204" pitchFamily="34" charset="0"/>
                </a:rPr>
                <a:t>Have all clinical features for cox regression</a:t>
              </a:r>
            </a:p>
          </p:txBody>
        </p:sp>
        <p:sp>
          <p:nvSpPr>
            <p:cNvPr id="12" name="호 11">
              <a:extLst>
                <a:ext uri="{FF2B5EF4-FFF2-40B4-BE49-F238E27FC236}">
                  <a16:creationId xmlns:a16="http://schemas.microsoft.com/office/drawing/2014/main" id="{F9B8EAAE-71D1-F87A-520C-1C8E513E4A9B}"/>
                </a:ext>
              </a:extLst>
            </p:cNvPr>
            <p:cNvSpPr/>
            <p:nvPr/>
          </p:nvSpPr>
          <p:spPr>
            <a:xfrm rot="10800000">
              <a:off x="2428686" y="2990908"/>
              <a:ext cx="888909" cy="648000"/>
            </a:xfrm>
            <a:prstGeom prst="arc">
              <a:avLst/>
            </a:prstGeom>
            <a:ln w="508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7234356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31899</TotalTime>
  <Words>3373</Words>
  <Application>Microsoft Macintosh PowerPoint</Application>
  <PresentationFormat>와이드스크린</PresentationFormat>
  <Paragraphs>1023</Paragraphs>
  <Slides>40</Slides>
  <Notes>0</Notes>
  <HiddenSlides>0</HiddenSlides>
  <MMClips>0</MMClips>
  <ScaleCrop>false</ScaleCrop>
  <HeadingPairs>
    <vt:vector size="8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40</vt:i4>
      </vt:variant>
    </vt:vector>
  </HeadingPairs>
  <TitlesOfParts>
    <vt:vector size="50" baseType="lpstr">
      <vt:lpstr>맑은 고딕</vt:lpstr>
      <vt:lpstr>Arial</vt:lpstr>
      <vt:lpstr>Arial Nova</vt:lpstr>
      <vt:lpstr>Calibri</vt:lpstr>
      <vt:lpstr>Calibri Light</vt:lpstr>
      <vt:lpstr>Cambria Math</vt:lpstr>
      <vt:lpstr>Helvetica</vt:lpstr>
      <vt:lpstr>Times New Roman</vt:lpstr>
      <vt:lpstr>Office 테마</vt:lpstr>
      <vt:lpstr>워크시트</vt:lpstr>
      <vt:lpstr>Identifying synthetic anti-metastasis gene pairs from TCGA</vt:lpstr>
      <vt:lpstr>Introduction | </vt:lpstr>
      <vt:lpstr>Data | TCGA MC3 Project maf file &amp; TCGA clinical data </vt:lpstr>
      <vt:lpstr>Data | TCGA Clinical features used in Cox regression</vt:lpstr>
      <vt:lpstr>Data | TCGA Clinical features used in Cox regression</vt:lpstr>
      <vt:lpstr>Data | TCGA Mutation types used GVB calculation</vt:lpstr>
      <vt:lpstr>Data | TCGA Mutation types used GVB calculation</vt:lpstr>
      <vt:lpstr>Process | Identifying Synthetic Anti-Metastasis gene pairs from TCGA public data</vt:lpstr>
      <vt:lpstr>Data | TCGA MC3 Project maf file &amp; TCGA clinical data </vt:lpstr>
      <vt:lpstr>Data | TCGA MC3 Project maf file &amp; TCGA clinical data </vt:lpstr>
      <vt:lpstr>Data | TCGA MC3 Project maf file &amp; TCGA clinical data </vt:lpstr>
      <vt:lpstr>Data | TCGA MC3 Project maf file &amp; TCGA clinical data </vt:lpstr>
      <vt:lpstr>Method | Calculate Gene-wise variant burden(GVB) score : Previous analysis</vt:lpstr>
      <vt:lpstr>Method | Calculate Gene-wise variant burden(GVB) score : Current</vt:lpstr>
      <vt:lpstr>Method | GVB score density plot – Previous GVB calculation</vt:lpstr>
      <vt:lpstr>Method | GVB score density plot – Current GVB calculation</vt:lpstr>
      <vt:lpstr>Result | The result of previous GVB calculation for 20 cancer types</vt:lpstr>
      <vt:lpstr>Result | The result of current GVB calculation for 20 cancer types</vt:lpstr>
      <vt:lpstr>Method |  Identifying SAM gene pairs using GVB calculation </vt:lpstr>
      <vt:lpstr>Method |  Identifying SAM gene pairs using GVB calculation – Survival analysis</vt:lpstr>
      <vt:lpstr>Method | Compare between candidate genes and non-candidate genes - SKCM</vt:lpstr>
      <vt:lpstr>Method |  Ongoing analysis</vt:lpstr>
      <vt:lpstr>Result |  Ongoing analysis</vt:lpstr>
      <vt:lpstr>Result |  Ongoing analysis</vt:lpstr>
      <vt:lpstr>Future plan |</vt:lpstr>
      <vt:lpstr>Future plan | Exclude synthetic lethality interactions</vt:lpstr>
      <vt:lpstr>Future plan | Gene essentiality analysis </vt:lpstr>
      <vt:lpstr>Future plan | Gene essentiality analysis </vt:lpstr>
      <vt:lpstr>Future plan | Gene essentiality analysis </vt:lpstr>
      <vt:lpstr>Future plan | Gene essentiality analysis </vt:lpstr>
      <vt:lpstr>Future plan | Gene essentiality analysis </vt:lpstr>
      <vt:lpstr>Future plan | Gene essentiality analysis </vt:lpstr>
      <vt:lpstr>Future plan | Phylogenetic analysis</vt:lpstr>
      <vt:lpstr>Thank you</vt:lpstr>
      <vt:lpstr>Data | TCGA MC3 Project information</vt:lpstr>
      <vt:lpstr>Data | TCGA MC3 Project information</vt:lpstr>
      <vt:lpstr>Data | TCGA Clinical Data Resource information</vt:lpstr>
      <vt:lpstr>Method | Calculate Gene-wise variant burden(GVB) score</vt:lpstr>
      <vt:lpstr>Result | SAM pairs from SKCM</vt:lpstr>
      <vt:lpstr>Future plan | Define ideal threshold of GVB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Identifying synthetic anti-metastasis genes from TCGA (Replication)</dc:title>
  <dc:creator>임성수</dc:creator>
  <cp:lastModifiedBy>임성수</cp:lastModifiedBy>
  <cp:revision>75</cp:revision>
  <dcterms:created xsi:type="dcterms:W3CDTF">2023-03-31T06:29:14Z</dcterms:created>
  <dcterms:modified xsi:type="dcterms:W3CDTF">2023-07-20T00:14:25Z</dcterms:modified>
</cp:coreProperties>
</file>